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660" r:id="rId1"/>
  </p:sldMasterIdLst>
  <p:notesMasterIdLst>
    <p:notesMasterId r:id="rId28"/>
  </p:notesMasterIdLst>
  <p:handoutMasterIdLst>
    <p:handoutMasterId r:id="rId29"/>
  </p:handoutMasterIdLst>
  <p:sldIdLst>
    <p:sldId id="256" r:id="rId2"/>
    <p:sldId id="616" r:id="rId3"/>
    <p:sldId id="641" r:id="rId4"/>
    <p:sldId id="645" r:id="rId5"/>
    <p:sldId id="647" r:id="rId6"/>
    <p:sldId id="648" r:id="rId7"/>
    <p:sldId id="649" r:id="rId8"/>
    <p:sldId id="652" r:id="rId9"/>
    <p:sldId id="650" r:id="rId10"/>
    <p:sldId id="651" r:id="rId11"/>
    <p:sldId id="653" r:id="rId12"/>
    <p:sldId id="657" r:id="rId13"/>
    <p:sldId id="659" r:id="rId14"/>
    <p:sldId id="658" r:id="rId15"/>
    <p:sldId id="654" r:id="rId16"/>
    <p:sldId id="655" r:id="rId17"/>
    <p:sldId id="660" r:id="rId18"/>
    <p:sldId id="668" r:id="rId19"/>
    <p:sldId id="661" r:id="rId20"/>
    <p:sldId id="663" r:id="rId21"/>
    <p:sldId id="664" r:id="rId22"/>
    <p:sldId id="665" r:id="rId23"/>
    <p:sldId id="666" r:id="rId24"/>
    <p:sldId id="539" r:id="rId25"/>
    <p:sldId id="667" r:id="rId26"/>
    <p:sldId id="530" r:id="rId27"/>
  </p:sldIdLst>
  <p:sldSz cx="9144000" cy="6858000" type="screen4x3"/>
  <p:notesSz cx="6769100" cy="9906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96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CE6F2"/>
    <a:srgbClr val="F57979"/>
    <a:srgbClr val="FFFF00"/>
    <a:srgbClr val="F4E9E9"/>
    <a:srgbClr val="D8D3E0"/>
    <a:srgbClr val="E8D0D0"/>
    <a:srgbClr val="001970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B301B821-A1FF-4177-AEE7-76D212191A09}" styleName="보통 스타일 1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93D81CF-94F2-401A-BA57-92F5A7B2D0C5}" styleName="보통 스타일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5BE263C-DBD7-4A20-BB59-AAB30ACAA65A}" styleName="보통 스타일 3 - 강조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E25E649-3F16-4E02-A733-19D2CDBF48F0}" styleName="보통 스타일 3 - 강조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BDBED569-4797-4DF1-A0F4-6AAB3CD982D8}" styleName="밝은 스타일 3 - 강조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806" autoAdjust="0"/>
    <p:restoredTop sz="95062" autoAdjust="0"/>
  </p:normalViewPr>
  <p:slideViewPr>
    <p:cSldViewPr showGuides="1">
      <p:cViewPr>
        <p:scale>
          <a:sx n="93" d="100"/>
          <a:sy n="93" d="100"/>
        </p:scale>
        <p:origin x="832" y="392"/>
      </p:cViewPr>
      <p:guideLst>
        <p:guide orient="horz" pos="2296"/>
        <p:guide pos="2880"/>
      </p:guideLst>
    </p:cSldViewPr>
  </p:slideViewPr>
  <p:outlineViewPr>
    <p:cViewPr>
      <p:scale>
        <a:sx n="33" d="100"/>
        <a:sy n="33" d="100"/>
      </p:scale>
      <p:origin x="0" y="-1301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>
        <p:scale>
          <a:sx n="100" d="100"/>
          <a:sy n="100" d="100"/>
        </p:scale>
        <p:origin x="1358" y="5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3" y="4"/>
            <a:ext cx="2933276" cy="497019"/>
          </a:xfrm>
          <a:prstGeom prst="rect">
            <a:avLst/>
          </a:prstGeom>
        </p:spPr>
        <p:txBody>
          <a:bodyPr vert="horz" lIns="91150" tIns="45575" rIns="91150" bIns="45575" rtlCol="0"/>
          <a:lstStyle>
            <a:lvl1pPr algn="l">
              <a:defRPr sz="1200"/>
            </a:lvl1pPr>
          </a:lstStyle>
          <a:p>
            <a:endParaRPr lang="ko-KR" altLang="en-US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34260" y="4"/>
            <a:ext cx="2933276" cy="497019"/>
          </a:xfrm>
          <a:prstGeom prst="rect">
            <a:avLst/>
          </a:prstGeom>
        </p:spPr>
        <p:txBody>
          <a:bodyPr vert="horz" lIns="91150" tIns="45575" rIns="91150" bIns="45575" rtlCol="0"/>
          <a:lstStyle>
            <a:lvl1pPr algn="r">
              <a:defRPr sz="1200"/>
            </a:lvl1pPr>
          </a:lstStyle>
          <a:p>
            <a:fld id="{25E3C55C-DB12-49FA-849F-2AB4B61F23B0}" type="datetimeFigureOut">
              <a:rPr lang="ko-KR" altLang="en-US" smtClean="0">
                <a:latin typeface="NanumSquare" panose="020B0600000101010101" pitchFamily="34" charset="-127"/>
                <a:ea typeface="NanumSquare" panose="020B0600000101010101" pitchFamily="34" charset="-127"/>
              </a:rPr>
              <a:t>2020. 1. 17.</a:t>
            </a:fld>
            <a:endParaRPr lang="ko-KR" altLang="en-US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3" y="9408984"/>
            <a:ext cx="2933276" cy="497018"/>
          </a:xfrm>
          <a:prstGeom prst="rect">
            <a:avLst/>
          </a:prstGeom>
        </p:spPr>
        <p:txBody>
          <a:bodyPr vert="horz" lIns="91150" tIns="45575" rIns="91150" bIns="45575" rtlCol="0" anchor="b"/>
          <a:lstStyle>
            <a:lvl1pPr algn="l">
              <a:defRPr sz="1200"/>
            </a:lvl1pPr>
          </a:lstStyle>
          <a:p>
            <a:endParaRPr lang="ko-KR" altLang="en-US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34260" y="9408984"/>
            <a:ext cx="2933276" cy="497018"/>
          </a:xfrm>
          <a:prstGeom prst="rect">
            <a:avLst/>
          </a:prstGeom>
        </p:spPr>
        <p:txBody>
          <a:bodyPr vert="horz" lIns="91150" tIns="45575" rIns="91150" bIns="45575" rtlCol="0" anchor="b"/>
          <a:lstStyle>
            <a:lvl1pPr algn="r">
              <a:defRPr sz="1200"/>
            </a:lvl1pPr>
          </a:lstStyle>
          <a:p>
            <a:fld id="{DE2BC2D4-5ACD-4E44-97A2-7C1038B8CB70}" type="slidenum">
              <a:rPr lang="ko-KR" altLang="en-US" smtClean="0">
                <a:latin typeface="NanumSquare" panose="020B0600000101010101" pitchFamily="34" charset="-127"/>
                <a:ea typeface="NanumSquare" panose="020B0600000101010101" pitchFamily="34" charset="-127"/>
              </a:rPr>
              <a:t>‹#›</a:t>
            </a:fld>
            <a:endParaRPr lang="ko-KR" altLang="en-US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712868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3" y="4"/>
            <a:ext cx="2933276" cy="497019"/>
          </a:xfrm>
          <a:prstGeom prst="rect">
            <a:avLst/>
          </a:prstGeom>
        </p:spPr>
        <p:txBody>
          <a:bodyPr vert="horz" lIns="91150" tIns="45575" rIns="91150" bIns="45575" rtlCol="0"/>
          <a:lstStyle>
            <a:lvl1pPr algn="l">
              <a:defRPr sz="1200" b="0" i="0">
                <a:latin typeface="NanumSquare" panose="020B0600000101010101" pitchFamily="34" charset="-127"/>
                <a:ea typeface="NanumSquare" panose="020B0600000101010101" pitchFamily="34" charset="-127"/>
              </a:defRPr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34260" y="4"/>
            <a:ext cx="2933276" cy="497019"/>
          </a:xfrm>
          <a:prstGeom prst="rect">
            <a:avLst/>
          </a:prstGeom>
        </p:spPr>
        <p:txBody>
          <a:bodyPr vert="horz" lIns="91150" tIns="45575" rIns="91150" bIns="45575" rtlCol="0"/>
          <a:lstStyle>
            <a:lvl1pPr algn="r">
              <a:defRPr sz="1200" b="0" i="0">
                <a:latin typeface="NanumSquare" panose="020B0600000101010101" pitchFamily="34" charset="-127"/>
                <a:ea typeface="NanumSquare" panose="020B0600000101010101" pitchFamily="34" charset="-127"/>
              </a:defRPr>
            </a:lvl1pPr>
          </a:lstStyle>
          <a:p>
            <a:fld id="{00BE97DE-87A3-4461-838D-96C2C7DDEC2B}" type="datetimeFigureOut">
              <a:rPr lang="ko-KR" altLang="en-US" smtClean="0"/>
              <a:pPr/>
              <a:t>2020. 1. 17.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55700" y="1236663"/>
            <a:ext cx="4457700" cy="33432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150" tIns="45575" rIns="91150" bIns="45575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6911" y="4767263"/>
            <a:ext cx="5415280" cy="3900488"/>
          </a:xfrm>
          <a:prstGeom prst="rect">
            <a:avLst/>
          </a:prstGeom>
        </p:spPr>
        <p:txBody>
          <a:bodyPr vert="horz" lIns="91150" tIns="45575" rIns="91150" bIns="45575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3" y="9408984"/>
            <a:ext cx="2933276" cy="497018"/>
          </a:xfrm>
          <a:prstGeom prst="rect">
            <a:avLst/>
          </a:prstGeom>
        </p:spPr>
        <p:txBody>
          <a:bodyPr vert="horz" lIns="91150" tIns="45575" rIns="91150" bIns="45575" rtlCol="0" anchor="b"/>
          <a:lstStyle>
            <a:lvl1pPr algn="l">
              <a:defRPr sz="1200" b="0" i="0">
                <a:latin typeface="NanumSquare" panose="020B0600000101010101" pitchFamily="34" charset="-127"/>
                <a:ea typeface="NanumSquare" panose="020B0600000101010101" pitchFamily="34" charset="-127"/>
              </a:defRPr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34260" y="9408984"/>
            <a:ext cx="2933276" cy="497018"/>
          </a:xfrm>
          <a:prstGeom prst="rect">
            <a:avLst/>
          </a:prstGeom>
        </p:spPr>
        <p:txBody>
          <a:bodyPr vert="horz" lIns="91150" tIns="45575" rIns="91150" bIns="45575" rtlCol="0" anchor="b"/>
          <a:lstStyle>
            <a:lvl1pPr algn="r">
              <a:defRPr sz="1200" b="0" i="0">
                <a:latin typeface="NanumSquare" panose="020B0600000101010101" pitchFamily="34" charset="-127"/>
                <a:ea typeface="NanumSquare" panose="020B0600000101010101" pitchFamily="34" charset="-127"/>
              </a:defRPr>
            </a:lvl1pPr>
          </a:lstStyle>
          <a:p>
            <a:fld id="{8050DDA1-1BFF-4C02-8E1C-5B0DEC6E9F9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04349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b="0" i="0" kern="1200">
        <a:solidFill>
          <a:schemeClr val="tx1"/>
        </a:solidFill>
        <a:latin typeface="NanumSquare" panose="020B0600000101010101" pitchFamily="34" charset="-127"/>
        <a:ea typeface="NanumSquare" panose="020B0600000101010101" pitchFamily="34" charset="-127"/>
        <a:cs typeface="+mn-cs"/>
      </a:defRPr>
    </a:lvl1pPr>
    <a:lvl2pPr marL="457200" algn="l" defTabSz="914400" rtl="0" eaLnBrk="1" latinLnBrk="1" hangingPunct="1">
      <a:defRPr sz="1200" b="0" i="0" kern="1200">
        <a:solidFill>
          <a:schemeClr val="tx1"/>
        </a:solidFill>
        <a:latin typeface="NanumSquare" panose="020B0600000101010101" pitchFamily="34" charset="-127"/>
        <a:ea typeface="NanumSquare" panose="020B0600000101010101" pitchFamily="34" charset="-127"/>
        <a:cs typeface="+mn-cs"/>
      </a:defRPr>
    </a:lvl2pPr>
    <a:lvl3pPr marL="914400" algn="l" defTabSz="914400" rtl="0" eaLnBrk="1" latinLnBrk="1" hangingPunct="1">
      <a:defRPr sz="1200" b="0" i="0" kern="1200">
        <a:solidFill>
          <a:schemeClr val="tx1"/>
        </a:solidFill>
        <a:latin typeface="NanumSquare" panose="020B0600000101010101" pitchFamily="34" charset="-127"/>
        <a:ea typeface="NanumSquare" panose="020B0600000101010101" pitchFamily="34" charset="-127"/>
        <a:cs typeface="+mn-cs"/>
      </a:defRPr>
    </a:lvl3pPr>
    <a:lvl4pPr marL="1371600" algn="l" defTabSz="914400" rtl="0" eaLnBrk="1" latinLnBrk="1" hangingPunct="1">
      <a:defRPr sz="1200" b="0" i="0" kern="1200">
        <a:solidFill>
          <a:schemeClr val="tx1"/>
        </a:solidFill>
        <a:latin typeface="NanumSquare" panose="020B0600000101010101" pitchFamily="34" charset="-127"/>
        <a:ea typeface="NanumSquare" panose="020B0600000101010101" pitchFamily="34" charset="-127"/>
        <a:cs typeface="+mn-cs"/>
      </a:defRPr>
    </a:lvl4pPr>
    <a:lvl5pPr marL="1828800" algn="l" defTabSz="914400" rtl="0" eaLnBrk="1" latinLnBrk="1" hangingPunct="1">
      <a:defRPr sz="1200" b="0" i="0" kern="1200">
        <a:solidFill>
          <a:schemeClr val="tx1"/>
        </a:solidFill>
        <a:latin typeface="NanumSquare" panose="020B0600000101010101" pitchFamily="34" charset="-127"/>
        <a:ea typeface="NanumSquare" panose="020B0600000101010101" pitchFamily="34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aseline="0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50DDA1-1BFF-4C02-8E1C-5B0DEC6E9F9C}" type="slidenum">
              <a:rPr lang="ko-KR" altLang="en-US" smtClean="0"/>
              <a:t>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31063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50DDA1-1BFF-4C02-8E1C-5B0DEC6E9F9C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78970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50DDA1-1BFF-4C02-8E1C-5B0DEC6E9F9C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54732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50DDA1-1BFF-4C02-8E1C-5B0DEC6E9F9C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0754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50DDA1-1BFF-4C02-8E1C-5B0DEC6E9F9C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16554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50DDA1-1BFF-4C02-8E1C-5B0DEC6E9F9C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85558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50DDA1-1BFF-4C02-8E1C-5B0DEC6E9F9C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81137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50DDA1-1BFF-4C02-8E1C-5B0DEC6E9F9C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06189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50DDA1-1BFF-4C02-8E1C-5B0DEC6E9F9C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41532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50DDA1-1BFF-4C02-8E1C-5B0DEC6E9F9C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52180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50DDA1-1BFF-4C02-8E1C-5B0DEC6E9F9C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35087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50DDA1-1BFF-4C02-8E1C-5B0DEC6E9F9C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289037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50DDA1-1BFF-4C02-8E1C-5B0DEC6E9F9C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802955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50DDA1-1BFF-4C02-8E1C-5B0DEC6E9F9C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411425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50DDA1-1BFF-4C02-8E1C-5B0DEC6E9F9C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626751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50DDA1-1BFF-4C02-8E1C-5B0DEC6E9F9C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47074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50DDA1-1BFF-4C02-8E1C-5B0DEC6E9F9C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40419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50DDA1-1BFF-4C02-8E1C-5B0DEC6E9F9C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2943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50DDA1-1BFF-4C02-8E1C-5B0DEC6E9F9C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91693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50DDA1-1BFF-4C02-8E1C-5B0DEC6E9F9C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38146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50DDA1-1BFF-4C02-8E1C-5B0DEC6E9F9C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87653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50DDA1-1BFF-4C02-8E1C-5B0DEC6E9F9C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42313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50DDA1-1BFF-4C02-8E1C-5B0DEC6E9F9C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14129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 userDrawn="1"/>
        </p:nvSpPr>
        <p:spPr>
          <a:xfrm>
            <a:off x="0" y="1"/>
            <a:ext cx="9144000" cy="29969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0" i="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26" name="모서리가 둥근 직사각형 25"/>
          <p:cNvSpPr/>
          <p:nvPr userDrawn="1"/>
        </p:nvSpPr>
        <p:spPr>
          <a:xfrm>
            <a:off x="323529" y="953615"/>
            <a:ext cx="8496944" cy="177488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0" i="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24" name="직사각형 23"/>
          <p:cNvSpPr/>
          <p:nvPr userDrawn="1"/>
        </p:nvSpPr>
        <p:spPr>
          <a:xfrm>
            <a:off x="0" y="4946220"/>
            <a:ext cx="9140634" cy="19117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0" i="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95536" y="1124744"/>
            <a:ext cx="8352928" cy="1470025"/>
          </a:xfrm>
        </p:spPr>
        <p:txBody>
          <a:bodyPr>
            <a:normAutofit/>
          </a:bodyPr>
          <a:lstStyle>
            <a:lvl1pPr>
              <a:defRPr sz="4000" b="1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105160"/>
            <a:ext cx="6400800" cy="1609724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/>
              <a:t>마스터 부제목 스타일 편집</a:t>
            </a:r>
          </a:p>
        </p:txBody>
      </p:sp>
      <p:cxnSp>
        <p:nvCxnSpPr>
          <p:cNvPr id="23" name="직선 연결선 22"/>
          <p:cNvCxnSpPr/>
          <p:nvPr userDrawn="1"/>
        </p:nvCxnSpPr>
        <p:spPr>
          <a:xfrm>
            <a:off x="-6223" y="2996952"/>
            <a:ext cx="915022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 userDrawn="1"/>
        </p:nvCxnSpPr>
        <p:spPr>
          <a:xfrm>
            <a:off x="-3366" y="4946220"/>
            <a:ext cx="91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 userDrawn="1"/>
        </p:nvSpPr>
        <p:spPr>
          <a:xfrm>
            <a:off x="1241" y="-1"/>
            <a:ext cx="9144000" cy="7647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0" i="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4" name="직사각형 3"/>
          <p:cNvSpPr/>
          <p:nvPr userDrawn="1"/>
        </p:nvSpPr>
        <p:spPr>
          <a:xfrm>
            <a:off x="0" y="6420596"/>
            <a:ext cx="9144000" cy="43740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0" i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163841"/>
            <a:ext cx="9144000" cy="449414"/>
          </a:xfrm>
        </p:spPr>
        <p:txBody>
          <a:bodyPr>
            <a:noAutofit/>
          </a:bodyPr>
          <a:lstStyle>
            <a:lvl1pPr algn="ctr">
              <a:defRPr lang="ko-KR" altLang="en-US" sz="3200" b="1" dirty="0">
                <a:effectLst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79512" y="908720"/>
            <a:ext cx="8784976" cy="5328591"/>
          </a:xfrm>
          <a:noFill/>
        </p:spPr>
        <p:txBody>
          <a:bodyPr>
            <a:normAutofit/>
          </a:bodyPr>
          <a:lstStyle>
            <a:lvl1pPr>
              <a:lnSpc>
                <a:spcPct val="114000"/>
              </a:lnSpc>
              <a:defRPr sz="2000" b="1"/>
            </a:lvl1pPr>
            <a:lvl2pPr>
              <a:lnSpc>
                <a:spcPct val="114000"/>
              </a:lnSpc>
              <a:buSzPct val="80000"/>
              <a:buFont typeface="Wingdings" pitchFamily="2" charset="2"/>
              <a:buChar char="§"/>
              <a:defRPr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lnSpc>
                <a:spcPct val="114000"/>
              </a:lnSpc>
              <a:defRPr sz="1600"/>
            </a:lvl3pPr>
            <a:lvl4pPr>
              <a:lnSpc>
                <a:spcPct val="114000"/>
              </a:lnSpc>
              <a:defRPr sz="1400"/>
            </a:lvl4pPr>
            <a:lvl5pPr>
              <a:lnSpc>
                <a:spcPct val="114000"/>
              </a:lnSpc>
              <a:defRPr sz="14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22" name="슬라이드 번호 개체 틀 21"/>
          <p:cNvSpPr>
            <a:spLocks noGrp="1"/>
          </p:cNvSpPr>
          <p:nvPr>
            <p:ph type="sldNum" sz="quarter" idx="11"/>
          </p:nvPr>
        </p:nvSpPr>
        <p:spPr>
          <a:xfrm>
            <a:off x="7092280" y="6480255"/>
            <a:ext cx="1917576" cy="328157"/>
          </a:xfrm>
        </p:spPr>
        <p:txBody>
          <a:bodyPr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fld id="{BEE3BCBA-DAFA-4073-9158-B305124C38E2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6" name="직선 연결선 5"/>
          <p:cNvCxnSpPr/>
          <p:nvPr userDrawn="1"/>
        </p:nvCxnSpPr>
        <p:spPr>
          <a:xfrm>
            <a:off x="0" y="6420596"/>
            <a:ext cx="91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 userDrawn="1"/>
        </p:nvCxnSpPr>
        <p:spPr>
          <a:xfrm>
            <a:off x="0" y="757270"/>
            <a:ext cx="91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 userDrawn="1"/>
        </p:nvSpPr>
        <p:spPr>
          <a:xfrm>
            <a:off x="0" y="0"/>
            <a:ext cx="9144000" cy="239350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0" i="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4" name="직사각형 3"/>
          <p:cNvSpPr/>
          <p:nvPr userDrawn="1"/>
        </p:nvSpPr>
        <p:spPr>
          <a:xfrm>
            <a:off x="0" y="6420596"/>
            <a:ext cx="9144000" cy="43740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0" i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22" name="슬라이드 번호 개체 틀 21"/>
          <p:cNvSpPr>
            <a:spLocks noGrp="1"/>
          </p:cNvSpPr>
          <p:nvPr>
            <p:ph type="sldNum" sz="quarter" idx="11"/>
          </p:nvPr>
        </p:nvSpPr>
        <p:spPr>
          <a:xfrm>
            <a:off x="7092280" y="6480255"/>
            <a:ext cx="1917576" cy="328157"/>
          </a:xfrm>
        </p:spPr>
        <p:txBody>
          <a:bodyPr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fld id="{BEE3BCBA-DAFA-4073-9158-B305124C38E2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6" name="직선 연결선 5"/>
          <p:cNvCxnSpPr/>
          <p:nvPr userDrawn="1"/>
        </p:nvCxnSpPr>
        <p:spPr>
          <a:xfrm>
            <a:off x="0" y="6420596"/>
            <a:ext cx="91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 userDrawn="1"/>
        </p:nvCxnSpPr>
        <p:spPr>
          <a:xfrm>
            <a:off x="0" y="2393503"/>
            <a:ext cx="91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모서리가 둥근 직사각형 10"/>
          <p:cNvSpPr/>
          <p:nvPr userDrawn="1"/>
        </p:nvSpPr>
        <p:spPr>
          <a:xfrm>
            <a:off x="323528" y="878910"/>
            <a:ext cx="8496944" cy="14003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0" i="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878911"/>
            <a:ext cx="8229600" cy="1400385"/>
          </a:xfrm>
        </p:spPr>
        <p:txBody>
          <a:bodyPr>
            <a:normAutofit/>
          </a:bodyPr>
          <a:lstStyle>
            <a:lvl1pPr algn="ctr">
              <a:defRPr lang="ko-KR" altLang="en-US" sz="3200" b="1" dirty="0">
                <a:effectLst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9912088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0" y="2632778"/>
            <a:ext cx="9144000" cy="239350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0" i="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4" name="모서리가 둥근 직사각형 3"/>
          <p:cNvSpPr/>
          <p:nvPr userDrawn="1"/>
        </p:nvSpPr>
        <p:spPr>
          <a:xfrm>
            <a:off x="323528" y="3324758"/>
            <a:ext cx="8496944" cy="14003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0" i="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457200" y="3324759"/>
            <a:ext cx="8229600" cy="1400385"/>
          </a:xfrm>
        </p:spPr>
        <p:txBody>
          <a:bodyPr>
            <a:normAutofit/>
          </a:bodyPr>
          <a:lstStyle>
            <a:lvl1pPr algn="ctr">
              <a:defRPr lang="ko-KR" altLang="en-US" sz="3200" b="1" dirty="0">
                <a:effectLst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4" name="텍스트 개체 틀 13"/>
          <p:cNvSpPr>
            <a:spLocks noGrp="1"/>
          </p:cNvSpPr>
          <p:nvPr>
            <p:ph type="body" sz="quarter" idx="10"/>
          </p:nvPr>
        </p:nvSpPr>
        <p:spPr>
          <a:xfrm>
            <a:off x="0" y="2632075"/>
            <a:ext cx="9144000" cy="692150"/>
          </a:xfrm>
        </p:spPr>
        <p:txBody>
          <a:bodyPr anchor="ctr"/>
          <a:lstStyle>
            <a:lvl1pPr marL="0" indent="0">
              <a:buNone/>
              <a:defRPr b="1"/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20296570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그림 개체 틀 2"/>
          <p:cNvSpPr>
            <a:spLocks noGrp="1"/>
          </p:cNvSpPr>
          <p:nvPr>
            <p:ph type="pic" idx="12"/>
          </p:nvPr>
        </p:nvSpPr>
        <p:spPr>
          <a:xfrm>
            <a:off x="3786182" y="714356"/>
            <a:ext cx="4857784" cy="3071834"/>
          </a:xfrm>
          <a:effectLst/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defRPr>
            </a:lvl1pPr>
          </a:lstStyle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defRPr>
            </a:lvl1pPr>
          </a:lstStyle>
          <a:p>
            <a:fld id="{BEE3BCBA-DAFA-4073-9158-B305124C38E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5" r:id="rId3"/>
    <p:sldLayoutId id="2147483664" r:id="rId4"/>
    <p:sldLayoutId id="2147483663" r:id="rId5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b="0" i="0" kern="1200">
          <a:solidFill>
            <a:schemeClr val="tx1"/>
          </a:solidFill>
          <a:latin typeface="NanumSquare" panose="020B0600000101010101" pitchFamily="34" charset="-127"/>
          <a:ea typeface="NanumSquare" panose="020B0600000101010101" pitchFamily="34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b="0" i="0" kern="1200">
          <a:solidFill>
            <a:schemeClr val="tx1"/>
          </a:solidFill>
          <a:latin typeface="NanumSquare" panose="020B0600000101010101" pitchFamily="34" charset="-127"/>
          <a:ea typeface="NanumSquare" panose="020B0600000101010101" pitchFamily="34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b="0" i="0" kern="1200">
          <a:solidFill>
            <a:schemeClr val="tx1"/>
          </a:solidFill>
          <a:latin typeface="NanumSquare" panose="020B0600000101010101" pitchFamily="34" charset="-127"/>
          <a:ea typeface="NanumSquare" panose="020B0600000101010101" pitchFamily="34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1800" b="0" i="0" kern="1200">
          <a:solidFill>
            <a:schemeClr val="tx1"/>
          </a:solidFill>
          <a:latin typeface="NanumSquare" panose="020B0600000101010101" pitchFamily="34" charset="-127"/>
          <a:ea typeface="NanumSquare" panose="020B0600000101010101" pitchFamily="34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1600" b="0" i="0" kern="1200">
          <a:solidFill>
            <a:schemeClr val="tx1"/>
          </a:solidFill>
          <a:latin typeface="NanumSquare" panose="020B0600000101010101" pitchFamily="34" charset="-127"/>
          <a:ea typeface="NanumSquare" panose="020B0600000101010101" pitchFamily="34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1600" b="0" i="0" kern="1200">
          <a:solidFill>
            <a:schemeClr val="tx1"/>
          </a:solidFill>
          <a:latin typeface="NanumSquare" panose="020B0600000101010101" pitchFamily="34" charset="-127"/>
          <a:ea typeface="NanumSquare" panose="020B0600000101010101" pitchFamily="34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19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tif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tiff"/><Relationship Id="rId4" Type="http://schemas.openxmlformats.org/officeDocument/2006/relationships/hyperlink" Target="https://linewalks.com/archives/6408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8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emf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ko-KR" altLang="en-US" sz="2800" dirty="0"/>
              <a:t>밑바닥부터 시작하는 딥러닝 </a:t>
            </a:r>
            <a:r>
              <a:rPr lang="en-US" altLang="ko-KR" sz="2800" dirty="0"/>
              <a:t>2</a:t>
            </a:r>
            <a:br>
              <a:rPr lang="en-US" altLang="ko-KR" sz="2800" dirty="0"/>
            </a:br>
            <a:r>
              <a:rPr lang="en-US" altLang="ko-KR" sz="2800" dirty="0"/>
              <a:t>&lt; Chapter 3</a:t>
            </a:r>
            <a:r>
              <a:rPr lang="ko-KR" altLang="en-US" sz="2800" dirty="0"/>
              <a:t> </a:t>
            </a:r>
            <a:r>
              <a:rPr lang="en-US" altLang="ko-KR" sz="2800" dirty="0"/>
              <a:t>Word2vec &gt; </a:t>
            </a:r>
            <a:r>
              <a:rPr lang="ko-KR" altLang="en-US" sz="2800" dirty="0"/>
              <a:t>발제 자료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51520" y="3105160"/>
            <a:ext cx="8640960" cy="1609724"/>
          </a:xfrm>
        </p:spPr>
        <p:txBody>
          <a:bodyPr anchor="ctr">
            <a:normAutofit/>
          </a:bodyPr>
          <a:lstStyle/>
          <a:p>
            <a:r>
              <a:rPr lang="en-US" altLang="ko-KR" sz="2400" dirty="0">
                <a:solidFill>
                  <a:schemeClr val="tx1"/>
                </a:solidFill>
              </a:rPr>
              <a:t>2020. 01. 18</a:t>
            </a:r>
          </a:p>
          <a:p>
            <a:r>
              <a:rPr lang="ko-KR" altLang="en-US" sz="2400" b="1" dirty="0">
                <a:solidFill>
                  <a:schemeClr val="tx1"/>
                </a:solidFill>
              </a:rPr>
              <a:t>김우정</a:t>
            </a:r>
          </a:p>
        </p:txBody>
      </p:sp>
      <p:pic>
        <p:nvPicPr>
          <p:cNvPr id="1026" name="Picture 2" descr="keras에 대한 이미지 검색결과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3967" y="5301208"/>
            <a:ext cx="1176065" cy="1176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10198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CBOW </a:t>
            </a:r>
            <a:r>
              <a:rPr lang="ko-KR" altLang="en-US" dirty="0"/>
              <a:t>모델의 추론 처리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EE3BCBA-DAFA-4073-9158-B305124C38E2}" type="slidenum">
              <a:rPr lang="ko-KR" altLang="en-US" smtClean="0"/>
              <a:pPr/>
              <a:t>9</a:t>
            </a:fld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A39F8283-F0F7-8C45-88B6-02FD8B68A2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824" y="1137331"/>
            <a:ext cx="4832223" cy="511100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81FFAF6-8FD6-1047-BD80-0D50DE72900E}"/>
              </a:ext>
            </a:extLst>
          </p:cNvPr>
          <p:cNvSpPr txBox="1"/>
          <p:nvPr/>
        </p:nvSpPr>
        <p:spPr>
          <a:xfrm>
            <a:off x="2987824" y="1628800"/>
            <a:ext cx="42484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400">
                <a:latin typeface="NanumSquare" panose="020B0600000101010101" pitchFamily="34" charset="-127"/>
                <a:ea typeface="NanumSquare" panose="020B0600000101010101" pitchFamily="34" charset="-127"/>
              </a:rPr>
              <a:t>샘플 맥락 데이터</a:t>
            </a:r>
            <a:r>
              <a:rPr kumimoji="1" lang="en-US" altLang="ko-KR" sz="1400">
                <a:latin typeface="NanumSquare" panose="020B0600000101010101" pitchFamily="34" charset="-127"/>
                <a:ea typeface="NanumSquare" panose="020B0600000101010101" pitchFamily="34" charset="-127"/>
              </a:rPr>
              <a:t>.</a:t>
            </a:r>
            <a:endParaRPr kumimoji="1" lang="ko-KR" altLang="en-US" sz="1400"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r>
              <a:rPr kumimoji="1" lang="ko-KR" altLang="en-US" sz="1400">
                <a:latin typeface="NanumSquare" panose="020B0600000101010101" pitchFamily="34" charset="-127"/>
                <a:ea typeface="NanumSquare" panose="020B0600000101010101" pitchFamily="34" charset="-127"/>
              </a:rPr>
              <a:t>총 어휘 단어 수는 </a:t>
            </a:r>
            <a:r>
              <a:rPr kumimoji="1" lang="en-US" altLang="ko-KR" sz="1400">
                <a:latin typeface="NanumSquare" panose="020B0600000101010101" pitchFamily="34" charset="-127"/>
                <a:ea typeface="NanumSquare" panose="020B0600000101010101" pitchFamily="34" charset="-127"/>
              </a:rPr>
              <a:t>7</a:t>
            </a:r>
            <a:r>
              <a:rPr kumimoji="1" lang="ko-KR" altLang="en-US" sz="1400">
                <a:latin typeface="NanumSquare" panose="020B0600000101010101" pitchFamily="34" charset="-127"/>
                <a:ea typeface="NanumSquare" panose="020B0600000101010101" pitchFamily="34" charset="-127"/>
              </a:rPr>
              <a:t>개</a:t>
            </a:r>
            <a:r>
              <a:rPr kumimoji="1" lang="en-US" altLang="ko-KR" sz="1400">
                <a:latin typeface="NanumSquare" panose="020B0600000101010101" pitchFamily="34" charset="-127"/>
                <a:ea typeface="NanumSquare" panose="020B0600000101010101" pitchFamily="34" charset="-127"/>
              </a:rPr>
              <a:t>,</a:t>
            </a:r>
            <a:r>
              <a:rPr kumimoji="1" lang="ko-KR" altLang="en-US" sz="1400"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kumimoji="1" lang="en-US" altLang="ko-KR" sz="1400">
                <a:latin typeface="NanumSquare" panose="020B0600000101010101" pitchFamily="34" charset="-127"/>
                <a:ea typeface="NanumSquare" panose="020B0600000101010101" pitchFamily="34" charset="-127"/>
              </a:rPr>
              <a:t>windowsize=1</a:t>
            </a:r>
            <a:r>
              <a:rPr kumimoji="1" lang="ko-KR" altLang="en-US" sz="1400">
                <a:latin typeface="NanumSquare" panose="020B0600000101010101" pitchFamily="34" charset="-127"/>
                <a:ea typeface="NanumSquare" panose="020B0600000101010101" pitchFamily="34" charset="-127"/>
              </a:rPr>
              <a:t>이라고 가정한다</a:t>
            </a:r>
            <a:r>
              <a:rPr kumimoji="1" lang="en-US" altLang="ko-KR" sz="1400">
                <a:latin typeface="NanumSquare" panose="020B0600000101010101" pitchFamily="34" charset="-127"/>
                <a:ea typeface="NanumSquare" panose="020B0600000101010101" pitchFamily="34" charset="-127"/>
              </a:rPr>
              <a:t>.</a:t>
            </a:r>
            <a:r>
              <a:rPr kumimoji="1" lang="ko-KR" altLang="en-US" sz="1400"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E2686C1-7277-774C-ADE3-F3C5DA3B83A7}"/>
              </a:ext>
            </a:extLst>
          </p:cNvPr>
          <p:cNvSpPr txBox="1"/>
          <p:nvPr/>
        </p:nvSpPr>
        <p:spPr>
          <a:xfrm>
            <a:off x="2987824" y="2510578"/>
            <a:ext cx="42484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400">
                <a:latin typeface="NanumSquare" panose="020B0600000101010101" pitchFamily="34" charset="-127"/>
                <a:ea typeface="NanumSquare" panose="020B0600000101010101" pitchFamily="34" charset="-127"/>
              </a:rPr>
              <a:t>은닉층의 뉴런 수는 </a:t>
            </a:r>
            <a:r>
              <a:rPr kumimoji="1" lang="en-US" altLang="ko-KR" sz="1400">
                <a:latin typeface="NanumSquare" panose="020B0600000101010101" pitchFamily="34" charset="-127"/>
                <a:ea typeface="NanumSquare" panose="020B0600000101010101" pitchFamily="34" charset="-127"/>
              </a:rPr>
              <a:t>3</a:t>
            </a:r>
            <a:r>
              <a:rPr kumimoji="1" lang="ko-KR" altLang="en-US" sz="1400">
                <a:latin typeface="NanumSquare" panose="020B0600000101010101" pitchFamily="34" charset="-127"/>
                <a:ea typeface="NanumSquare" panose="020B0600000101010101" pitchFamily="34" charset="-127"/>
              </a:rPr>
              <a:t>개</a:t>
            </a:r>
            <a:endParaRPr kumimoji="1" lang="en-US" altLang="ko-KR" sz="1400"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r>
              <a:rPr kumimoji="1" lang="ko-KR" altLang="en-US" sz="1400">
                <a:latin typeface="NanumSquare" panose="020B0600000101010101" pitchFamily="34" charset="-127"/>
                <a:ea typeface="NanumSquare" panose="020B0600000101010101" pitchFamily="34" charset="-127"/>
              </a:rPr>
              <a:t>가중치는 </a:t>
            </a:r>
            <a:r>
              <a:rPr kumimoji="1" lang="en-US" altLang="ko-KR" sz="1400">
                <a:latin typeface="NanumSquare" panose="020B0600000101010101" pitchFamily="34" charset="-127"/>
                <a:ea typeface="NanumSquare" panose="020B0600000101010101" pitchFamily="34" charset="-127"/>
              </a:rPr>
              <a:t>W_in </a:t>
            </a:r>
            <a:r>
              <a:rPr kumimoji="1" lang="ko-KR" altLang="en-US" sz="1400">
                <a:latin typeface="NanumSquare" panose="020B0600000101010101" pitchFamily="34" charset="-127"/>
                <a:ea typeface="NanumSquare" panose="020B0600000101010101" pitchFamily="34" charset="-127"/>
              </a:rPr>
              <a:t>과 </a:t>
            </a:r>
            <a:r>
              <a:rPr kumimoji="1" lang="en-US" altLang="ko-KR" sz="1400">
                <a:latin typeface="NanumSquare" panose="020B0600000101010101" pitchFamily="34" charset="-127"/>
                <a:ea typeface="NanumSquare" panose="020B0600000101010101" pitchFamily="34" charset="-127"/>
              </a:rPr>
              <a:t>W_out </a:t>
            </a:r>
            <a:r>
              <a:rPr kumimoji="1" lang="ko-KR" altLang="en-US" sz="1400">
                <a:latin typeface="NanumSquare" panose="020B0600000101010101" pitchFamily="34" charset="-127"/>
                <a:ea typeface="NanumSquare" panose="020B0600000101010101" pitchFamily="34" charset="-127"/>
              </a:rPr>
              <a:t>두 개만을 활용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6DEF8B0-CD14-9244-BE38-D411A346498B}"/>
              </a:ext>
            </a:extLst>
          </p:cNvPr>
          <p:cNvSpPr txBox="1"/>
          <p:nvPr/>
        </p:nvSpPr>
        <p:spPr>
          <a:xfrm>
            <a:off x="2587935" y="3284128"/>
            <a:ext cx="42484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400">
                <a:latin typeface="NanumSquare" panose="020B0600000101010101" pitchFamily="34" charset="-127"/>
                <a:ea typeface="NanumSquare" panose="020B0600000101010101" pitchFamily="34" charset="-127"/>
              </a:rPr>
              <a:t>맥락 단어의 개수만큼 입력층 레이어 생성</a:t>
            </a:r>
            <a:endParaRPr kumimoji="1" lang="en-US" altLang="ko-KR" sz="1400"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r>
              <a:rPr kumimoji="1" lang="ko-KR" altLang="en-US" sz="1400">
                <a:latin typeface="NanumSquare" panose="020B0600000101010101" pitchFamily="34" charset="-127"/>
                <a:ea typeface="NanumSquare" panose="020B0600000101010101" pitchFamily="34" charset="-127"/>
              </a:rPr>
              <a:t>이때</a:t>
            </a:r>
            <a:r>
              <a:rPr kumimoji="1" lang="en-US" altLang="ko-KR" sz="1400">
                <a:latin typeface="NanumSquare" panose="020B0600000101010101" pitchFamily="34" charset="-127"/>
                <a:ea typeface="NanumSquare" panose="020B0600000101010101" pitchFamily="34" charset="-127"/>
              </a:rPr>
              <a:t>,</a:t>
            </a:r>
            <a:r>
              <a:rPr kumimoji="1" lang="ko-KR" altLang="en-US" sz="1400">
                <a:latin typeface="NanumSquare" panose="020B0600000101010101" pitchFamily="34" charset="-127"/>
                <a:ea typeface="NanumSquare" panose="020B0600000101010101" pitchFamily="34" charset="-127"/>
              </a:rPr>
              <a:t> 가중치는 </a:t>
            </a:r>
            <a:r>
              <a:rPr kumimoji="1" lang="en-US" altLang="ko-KR" sz="1400">
                <a:latin typeface="NanumSquare" panose="020B0600000101010101" pitchFamily="34" charset="-127"/>
                <a:ea typeface="NanumSquare" panose="020B0600000101010101" pitchFamily="34" charset="-127"/>
              </a:rPr>
              <a:t>W_in</a:t>
            </a:r>
            <a:r>
              <a:rPr kumimoji="1" lang="ko-KR" altLang="en-US" sz="1400">
                <a:latin typeface="NanumSquare" panose="020B0600000101010101" pitchFamily="34" charset="-127"/>
                <a:ea typeface="NanumSquare" panose="020B0600000101010101" pitchFamily="34" charset="-127"/>
              </a:rPr>
              <a:t>을 공유한다 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9EFCD7D-7BA7-3F4B-AABB-4C38468AD13A}"/>
              </a:ext>
            </a:extLst>
          </p:cNvPr>
          <p:cNvSpPr/>
          <p:nvPr/>
        </p:nvSpPr>
        <p:spPr>
          <a:xfrm>
            <a:off x="251520" y="3285145"/>
            <a:ext cx="2264407" cy="52322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F11C21E-1776-0943-8E62-6F6F8D0237B2}"/>
              </a:ext>
            </a:extLst>
          </p:cNvPr>
          <p:cNvSpPr txBox="1"/>
          <p:nvPr/>
        </p:nvSpPr>
        <p:spPr>
          <a:xfrm>
            <a:off x="2587935" y="4449249"/>
            <a:ext cx="4248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400">
                <a:latin typeface="NanumSquare" panose="020B0600000101010101" pitchFamily="34" charset="-127"/>
                <a:ea typeface="NanumSquare" panose="020B0600000101010101" pitchFamily="34" charset="-127"/>
              </a:rPr>
              <a:t>입력층 레이어의 평균값이 은닉층으로 들어가게됨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902BCB-5E35-2442-84CE-5636FFD1BF26}"/>
              </a:ext>
            </a:extLst>
          </p:cNvPr>
          <p:cNvSpPr txBox="1"/>
          <p:nvPr/>
        </p:nvSpPr>
        <p:spPr>
          <a:xfrm>
            <a:off x="4712171" y="5720669"/>
            <a:ext cx="4248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400">
                <a:latin typeface="NanumSquare" panose="020B0600000101010101" pitchFamily="34" charset="-127"/>
                <a:ea typeface="NanumSquare" panose="020B0600000101010101" pitchFamily="34" charset="-127"/>
              </a:rPr>
              <a:t>단어 별 점수 </a:t>
            </a:r>
            <a:r>
              <a:rPr kumimoji="1" lang="en-US" altLang="ko-KR" sz="1400">
                <a:latin typeface="NanumSquare" panose="020B0600000101010101" pitchFamily="34" charset="-127"/>
                <a:ea typeface="NanumSquare" panose="020B0600000101010101" pitchFamily="34" charset="-127"/>
              </a:rPr>
              <a:t>(</a:t>
            </a:r>
            <a:r>
              <a:rPr kumimoji="1" lang="ko-KR" altLang="en-US" sz="1400">
                <a:latin typeface="NanumSquare" panose="020B0600000101010101" pitchFamily="34" charset="-127"/>
                <a:ea typeface="NanumSquare" panose="020B0600000101010101" pitchFamily="34" charset="-127"/>
              </a:rPr>
              <a:t>소프트맥스 적용 전</a:t>
            </a:r>
            <a:r>
              <a:rPr kumimoji="1" lang="en-US" altLang="ko-KR" sz="1400">
                <a:latin typeface="NanumSquare" panose="020B0600000101010101" pitchFamily="34" charset="-127"/>
                <a:ea typeface="NanumSquare" panose="020B0600000101010101" pitchFamily="34" charset="-127"/>
              </a:rPr>
              <a:t>)</a:t>
            </a:r>
            <a:endParaRPr kumimoji="1" lang="ko-KR" altLang="en-US" sz="140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221690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CBOW </a:t>
            </a:r>
            <a:r>
              <a:rPr lang="ko-KR" altLang="en-US" dirty="0"/>
              <a:t>모델의 학습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EE3BCBA-DAFA-4073-9158-B305124C38E2}" type="slidenum">
              <a:rPr lang="ko-KR" altLang="en-US" smtClean="0"/>
              <a:pPr/>
              <a:t>10</a:t>
            </a:fld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내용 개체 틀 5">
                <a:extLst>
                  <a:ext uri="{FF2B5EF4-FFF2-40B4-BE49-F238E27FC236}">
                    <a16:creationId xmlns:a16="http://schemas.microsoft.com/office/drawing/2014/main" id="{AEB2D899-CFD9-FE4E-926A-7C5AA6125C7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79512" y="4014134"/>
                <a:ext cx="8784976" cy="2160239"/>
              </a:xfrm>
            </p:spPr>
            <p:txBody>
              <a:bodyPr>
                <a:noAutofit/>
              </a:bodyPr>
              <a:lstStyle/>
              <a:p>
                <a:pPr marL="0" indent="0" algn="ctr">
                  <a:buNone/>
                </a:pPr>
                <a:r>
                  <a:rPr lang="en-US" altLang="ko-KR"/>
                  <a:t>CBOW </a:t>
                </a:r>
                <a:r>
                  <a:rPr lang="ko-KR" altLang="en-US"/>
                  <a:t>모델의 출력값은</a:t>
                </a:r>
                <a:r>
                  <a:rPr lang="ko-KR" altLang="en-US" sz="1800" b="0"/>
                  <a:t> 맥락 </a:t>
                </a:r>
                <a:r>
                  <a:rPr lang="en-US" altLang="ko-KR" sz="1800" b="0"/>
                  <a:t>(</a:t>
                </a:r>
                <a:r>
                  <a:rPr lang="ko-KR" altLang="en-US" sz="1800" b="0"/>
                  <a:t>주변 단어</a:t>
                </a:r>
                <a:r>
                  <a:rPr lang="en-US" altLang="ko-KR" sz="1800" b="0"/>
                  <a:t>)</a:t>
                </a:r>
                <a:r>
                  <a:rPr lang="ko-KR" altLang="en-US" sz="1800" b="0"/>
                  <a:t>이 주어졌을 때 </a:t>
                </a:r>
                <a:endParaRPr lang="en-US" altLang="ko-KR" sz="1800" b="0"/>
              </a:p>
              <a:p>
                <a:pPr marL="0" indent="0" algn="ctr">
                  <a:buNone/>
                </a:pPr>
                <a:r>
                  <a:rPr lang="ko-KR" altLang="en-US" sz="1800" b="0"/>
                  <a:t>그 중앙에 </a:t>
                </a:r>
                <a:r>
                  <a:rPr lang="ko-KR" altLang="en-US"/>
                  <a:t>어떤 단어가 출현할 확률이 높은 지</a:t>
                </a:r>
                <a:r>
                  <a:rPr lang="ko-KR" altLang="en-US" sz="1800" b="0"/>
                  <a:t>를 나타낸다</a:t>
                </a:r>
                <a:r>
                  <a:rPr lang="en-US" altLang="ko-KR" sz="1800" b="0"/>
                  <a:t>.</a:t>
                </a:r>
                <a:r>
                  <a:rPr lang="ko-KR" altLang="en-US" sz="1800" b="0"/>
                  <a:t> </a:t>
                </a:r>
                <a:endParaRPr lang="en-US" altLang="ko-KR" sz="1800" b="0"/>
              </a:p>
              <a:p>
                <a:pPr marL="0" indent="0">
                  <a:buNone/>
                </a:pPr>
                <a:endParaRPr lang="en-US" altLang="ko-KR" sz="1800" b="0"/>
              </a:p>
              <a:p>
                <a:pPr marL="0" indent="0" algn="ctr">
                  <a:buNone/>
                </a:pPr>
                <a:r>
                  <a:rPr lang="ko-KR" altLang="en-US" sz="1800" b="0"/>
                  <a:t>모델은 이후 실제 타깃에 대한 확률값을 높이는 방향으로 학습된다</a:t>
                </a:r>
                <a:r>
                  <a:rPr lang="en-US" altLang="ko-KR" sz="1800" b="0"/>
                  <a:t>.</a:t>
                </a:r>
              </a:p>
              <a:p>
                <a:pPr marL="0" indent="0" algn="ctr">
                  <a:buNone/>
                </a:pPr>
                <a:r>
                  <a:rPr lang="ko-KR" altLang="en-US">
                    <a:solidFill>
                      <a:schemeClr val="tx1"/>
                    </a:solidFill>
                  </a:rPr>
                  <a:t>그 결과</a:t>
                </a:r>
                <a:r>
                  <a:rPr lang="en-US" altLang="ko-KR">
                    <a:solidFill>
                      <a:schemeClr val="tx1"/>
                    </a:solidFill>
                  </a:rPr>
                  <a:t>,</a:t>
                </a:r>
                <a:r>
                  <a:rPr lang="ko-KR" altLang="en-US">
                    <a:solidFill>
                      <a:schemeClr val="tx1"/>
                    </a:solidFill>
                  </a:rPr>
                  <a:t> 가중치 </a:t>
                </a:r>
                <a:r>
                  <a:rPr kumimoji="1" lang="en-US" altLang="ko-KR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kumimoji="1" lang="en-US" altLang="ko-K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𝒊𝒏</m:t>
                        </m:r>
                      </m:sub>
                    </m:sSub>
                  </m:oMath>
                </a14:m>
                <a:r>
                  <a:rPr kumimoji="1" lang="en-US" altLang="ko-KR">
                    <a:solidFill>
                      <a:schemeClr val="tx1"/>
                    </a:solidFill>
                  </a:rPr>
                  <a:t> </a:t>
                </a:r>
                <a:r>
                  <a:rPr kumimoji="1" lang="ko-KR" altLang="en-US">
                    <a:solidFill>
                      <a:schemeClr val="tx1"/>
                    </a:solidFill>
                  </a:rPr>
                  <a:t>와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kumimoji="1" lang="en-US" altLang="ko-KR" b="1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𝐨𝐮𝐭</m:t>
                        </m:r>
                      </m:sub>
                    </m:sSub>
                  </m:oMath>
                </a14:m>
                <a:r>
                  <a:rPr kumimoji="1" lang="en-US" altLang="ko-KR">
                    <a:solidFill>
                      <a:schemeClr val="tx1"/>
                    </a:solidFill>
                  </a:rPr>
                  <a:t> </a:t>
                </a:r>
                <a:r>
                  <a:rPr lang="ko-KR" altLang="en-US">
                    <a:solidFill>
                      <a:schemeClr val="tx1"/>
                    </a:solidFill>
                  </a:rPr>
                  <a:t>에 단어의 출현 패턴을 파악한 벡터가 담김</a:t>
                </a:r>
                <a:endParaRPr lang="en-US" altLang="ko-KR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6" name="내용 개체 틀 5">
                <a:extLst>
                  <a:ext uri="{FF2B5EF4-FFF2-40B4-BE49-F238E27FC236}">
                    <a16:creationId xmlns:a16="http://schemas.microsoft.com/office/drawing/2014/main" id="{AEB2D899-CFD9-FE4E-926A-7C5AA6125C7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9512" y="4014134"/>
                <a:ext cx="8784976" cy="2160239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그룹 13">
            <a:extLst>
              <a:ext uri="{FF2B5EF4-FFF2-40B4-BE49-F238E27FC236}">
                <a16:creationId xmlns:a16="http://schemas.microsoft.com/office/drawing/2014/main" id="{CB6310A2-CE7B-5C4A-9FB2-105207AA31F4}"/>
              </a:ext>
            </a:extLst>
          </p:cNvPr>
          <p:cNvGrpSpPr/>
          <p:nvPr/>
        </p:nvGrpSpPr>
        <p:grpSpPr>
          <a:xfrm>
            <a:off x="179513" y="836712"/>
            <a:ext cx="6151077" cy="3116670"/>
            <a:chOff x="-2199496" y="157245"/>
            <a:chExt cx="4526297" cy="2265412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90DC6EA8-98BE-0541-827F-68185F629893}"/>
                </a:ext>
              </a:extLst>
            </p:cNvPr>
            <p:cNvSpPr/>
            <p:nvPr/>
          </p:nvSpPr>
          <p:spPr>
            <a:xfrm>
              <a:off x="-2199496" y="157245"/>
              <a:ext cx="4526297" cy="226541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D7B8516B-50C3-0E4C-8BF9-15954A212CB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2177883" y="269036"/>
              <a:ext cx="3502592" cy="2153621"/>
            </a:xfrm>
            <a:prstGeom prst="rect">
              <a:avLst/>
            </a:prstGeom>
          </p:spPr>
        </p:pic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B6CCA91D-0438-AE41-9229-ACAC0F4BFE0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9814"/>
          <a:stretch/>
        </p:blipFill>
        <p:spPr>
          <a:xfrm>
            <a:off x="6457946" y="1744418"/>
            <a:ext cx="2589112" cy="1138553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5" name="오른쪽 화살표[R] 14">
            <a:extLst>
              <a:ext uri="{FF2B5EF4-FFF2-40B4-BE49-F238E27FC236}">
                <a16:creationId xmlns:a16="http://schemas.microsoft.com/office/drawing/2014/main" id="{1BF2FD97-57E4-BF42-89B8-A1079BD6FD3C}"/>
              </a:ext>
            </a:extLst>
          </p:cNvPr>
          <p:cNvSpPr/>
          <p:nvPr/>
        </p:nvSpPr>
        <p:spPr>
          <a:xfrm>
            <a:off x="5024758" y="2323351"/>
            <a:ext cx="504056" cy="339090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C1CE53C-3EA9-7349-B091-45BDFB6F5434}"/>
              </a:ext>
            </a:extLst>
          </p:cNvPr>
          <p:cNvSpPr/>
          <p:nvPr/>
        </p:nvSpPr>
        <p:spPr>
          <a:xfrm>
            <a:off x="5691850" y="1196752"/>
            <a:ext cx="320310" cy="16471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0</a:t>
            </a:r>
          </a:p>
          <a:p>
            <a:pPr algn="ctr"/>
            <a:r>
              <a:rPr kumimoji="1" lang="en-US" altLang="ko-KR" sz="140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1</a:t>
            </a:r>
          </a:p>
          <a:p>
            <a:pPr algn="ctr"/>
            <a:r>
              <a:rPr kumimoji="1" lang="en-US" altLang="ko-KR" sz="140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0</a:t>
            </a:r>
          </a:p>
          <a:p>
            <a:pPr algn="ctr"/>
            <a:r>
              <a:rPr kumimoji="1" lang="en-US" altLang="ko-KR" sz="140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0</a:t>
            </a:r>
          </a:p>
          <a:p>
            <a:pPr algn="ctr"/>
            <a:r>
              <a:rPr kumimoji="1" lang="en-US" altLang="ko-KR" sz="140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0</a:t>
            </a:r>
          </a:p>
          <a:p>
            <a:pPr algn="ctr"/>
            <a:r>
              <a:rPr kumimoji="1" lang="en-US" altLang="ko-KR" sz="140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0</a:t>
            </a:r>
          </a:p>
          <a:p>
            <a:pPr algn="ctr"/>
            <a:r>
              <a:rPr kumimoji="1" lang="en-US" altLang="ko-KR" sz="140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21042BA-A80A-4E49-990F-C0A46ED05C81}"/>
              </a:ext>
            </a:extLst>
          </p:cNvPr>
          <p:cNvSpPr txBox="1"/>
          <p:nvPr/>
        </p:nvSpPr>
        <p:spPr>
          <a:xfrm>
            <a:off x="5071323" y="2843866"/>
            <a:ext cx="15613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400" b="1">
                <a:latin typeface="NanumSquare" panose="020B0600000101010101" pitchFamily="34" charset="-127"/>
                <a:ea typeface="NanumSquare" panose="020B0600000101010101" pitchFamily="34" charset="-127"/>
              </a:rPr>
              <a:t>정답 레이블</a:t>
            </a:r>
          </a:p>
        </p:txBody>
      </p:sp>
    </p:spTree>
    <p:extLst>
      <p:ext uri="{BB962C8B-B14F-4D97-AF65-F5344CB8AC3E}">
        <p14:creationId xmlns:p14="http://schemas.microsoft.com/office/powerpoint/2010/main" val="14731253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163841"/>
            <a:ext cx="9144000" cy="449414"/>
          </a:xfrm>
        </p:spPr>
        <p:txBody>
          <a:bodyPr/>
          <a:lstStyle/>
          <a:p>
            <a:r>
              <a:rPr lang="en-US" altLang="ko-KR" dirty="0"/>
              <a:t>W_in vs. W_out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EE3BCBA-DAFA-4073-9158-B305124C38E2}" type="slidenum">
              <a:rPr lang="ko-KR" altLang="en-US" smtClean="0"/>
              <a:pPr/>
              <a:t>11</a:t>
            </a:fld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내용 개체 틀 5">
                <a:extLst>
                  <a:ext uri="{FF2B5EF4-FFF2-40B4-BE49-F238E27FC236}">
                    <a16:creationId xmlns:a16="http://schemas.microsoft.com/office/drawing/2014/main" id="{AEB2D899-CFD9-FE4E-926A-7C5AA6125C7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79512" y="3429000"/>
                <a:ext cx="8784976" cy="280831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ko-KR" altLang="en-US" sz="1800" b="0"/>
                  <a:t>입력 측 완전연결계층의 가중치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18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sz="1800" b="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kumimoji="1" lang="en-US" altLang="ko-KR" sz="1800" b="0" i="1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</m:oMath>
                </a14:m>
                <a:r>
                  <a:rPr kumimoji="1" lang="en-US" altLang="ko-KR" sz="1800" b="0"/>
                  <a:t> </a:t>
                </a:r>
                <a:r>
                  <a:rPr kumimoji="1" lang="ko-KR" altLang="en-US" sz="1800" b="0"/>
                  <a:t>와</a:t>
                </a:r>
                <a:r>
                  <a:rPr kumimoji="1" lang="en-US" altLang="ko-KR" sz="1800" b="0"/>
                  <a:t> </a:t>
                </a:r>
                <a:r>
                  <a:rPr lang="ko-KR" altLang="en-US" sz="1800" b="0"/>
                  <a:t>출력 측 완전연결계층의 가중치</a:t>
                </a:r>
                <a:r>
                  <a:rPr kumimoji="1" lang="ko-KR" altLang="en-US" sz="1800" b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18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sz="1800" b="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kumimoji="1" lang="en-US" altLang="ko-KR" sz="1800" b="0" i="1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kumimoji="1" lang="en-US" altLang="ko-KR" sz="1800" b="0"/>
                  <a:t> </a:t>
                </a:r>
                <a:r>
                  <a:rPr lang="ko-KR" altLang="en-US" sz="1800" b="0"/>
                  <a:t>둘 다 각 단어의 분산 표현을 가지고 있다</a:t>
                </a:r>
                <a:r>
                  <a:rPr lang="en-US" altLang="ko-KR" sz="1800" b="0"/>
                  <a:t>.</a:t>
                </a:r>
                <a:r>
                  <a:rPr lang="ko-KR" altLang="en-US" sz="1800" b="0"/>
                  <a:t> </a:t>
                </a:r>
                <a:endParaRPr lang="en-US" altLang="ko-KR" sz="1800" b="0"/>
              </a:p>
              <a:p>
                <a:pPr marL="0" indent="0">
                  <a:buNone/>
                </a:pPr>
                <a:r>
                  <a:rPr lang="en-US" altLang="ko-KR" sz="1800"/>
                  <a:t>3</a:t>
                </a:r>
                <a:r>
                  <a:rPr lang="ko-KR" altLang="en-US" sz="1800"/>
                  <a:t>가지 활용 방안</a:t>
                </a:r>
                <a:endParaRPr lang="en-US" altLang="ko-KR" sz="1800"/>
              </a:p>
              <a:p>
                <a:pPr marL="400050" lvl="1" indent="0">
                  <a:lnSpc>
                    <a:spcPct val="150000"/>
                  </a:lnSpc>
                  <a:buNone/>
                </a:pPr>
                <a:r>
                  <a:rPr lang="en-US" altLang="ko-KR" sz="1600" b="0"/>
                  <a:t>A. </a:t>
                </a:r>
                <a:r>
                  <a:rPr lang="ko-KR" altLang="en-US" sz="1600" b="0"/>
                  <a:t>입력 측의 가중치만 이용 </a:t>
                </a:r>
                <a:r>
                  <a:rPr lang="en-US" altLang="ko-KR" sz="1600" b="0"/>
                  <a:t>- </a:t>
                </a:r>
                <a:r>
                  <a:rPr kumimoji="1" lang="en-US" altLang="ko-KR" sz="1600" b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16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sz="1600" b="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kumimoji="1" lang="en-US" altLang="ko-KR" sz="1600" b="0" i="1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ko-KR" altLang="en-US" sz="1600" b="0"/>
                  <a:t> </a:t>
                </a:r>
                <a:endParaRPr lang="en-US" altLang="ko-KR" sz="1600" b="0"/>
              </a:p>
              <a:p>
                <a:pPr marL="400050" lvl="1" indent="0">
                  <a:lnSpc>
                    <a:spcPct val="150000"/>
                  </a:lnSpc>
                  <a:buNone/>
                </a:pPr>
                <a:r>
                  <a:rPr lang="en-US" altLang="ko-KR" sz="1600" b="0"/>
                  <a:t>B. </a:t>
                </a:r>
                <a:r>
                  <a:rPr lang="ko-KR" altLang="en-US" sz="1600" b="0"/>
                  <a:t>출력 측의 가중치만 이용 </a:t>
                </a:r>
                <a:r>
                  <a:rPr lang="en-US" altLang="ko-KR" sz="1600" b="0"/>
                  <a:t>- </a:t>
                </a:r>
                <a:r>
                  <a:rPr kumimoji="1" lang="en-US" altLang="ko-KR" sz="1600" b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16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sz="1600" b="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kumimoji="1" lang="en-US" altLang="ko-KR" sz="1600" b="0" i="1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kumimoji="1" lang="en-US" altLang="ko-KR" sz="1600" b="0"/>
                  <a:t> </a:t>
                </a:r>
                <a:endParaRPr lang="en-US" altLang="ko-KR" sz="1600" b="0"/>
              </a:p>
              <a:p>
                <a:pPr marL="400050" lvl="1" indent="0">
                  <a:lnSpc>
                    <a:spcPct val="150000"/>
                  </a:lnSpc>
                  <a:buNone/>
                </a:pPr>
                <a:r>
                  <a:rPr lang="en-US" altLang="ko-KR" sz="1600" b="0"/>
                  <a:t>C. </a:t>
                </a:r>
                <a:r>
                  <a:rPr lang="ko-KR" altLang="en-US" sz="1600" b="0"/>
                  <a:t>양쪽 가중치 모두 이용 </a:t>
                </a:r>
                <a:r>
                  <a:rPr lang="en-US" altLang="ko-KR" sz="1600" b="0"/>
                  <a:t>-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16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sz="1600" b="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kumimoji="1" lang="en-US" altLang="ko-KR" sz="1600" b="0" i="1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ko-KR" altLang="en-US" sz="1600" b="0"/>
                  <a:t> </a:t>
                </a:r>
                <a:r>
                  <a:rPr lang="en-US" altLang="ko-KR" sz="1600" b="0"/>
                  <a:t>,</a:t>
                </a:r>
                <a:r>
                  <a:rPr kumimoji="1" lang="en-US" altLang="ko-KR" sz="1600" b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16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sz="1600" b="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kumimoji="1" lang="en-US" altLang="ko-KR" sz="1600" b="0" i="1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US" altLang="ko-KR" sz="1600" b="0"/>
                  <a:t>)</a:t>
                </a:r>
                <a:endParaRPr lang="en-US" altLang="ko-KR" sz="1800" b="0">
                  <a:sym typeface="Wingdings" pitchFamily="2" charset="2"/>
                </a:endParaRPr>
              </a:p>
              <a:p>
                <a:pPr marL="0" indent="0">
                  <a:buNone/>
                </a:pPr>
                <a:endParaRPr lang="en-US" altLang="ko-KR" sz="1400" b="0"/>
              </a:p>
              <a:p>
                <a:pPr marL="0" indent="0">
                  <a:buNone/>
                </a:pPr>
                <a:r>
                  <a:rPr lang="en-US" altLang="ko-KR" sz="1400" b="0"/>
                  <a:t>(</a:t>
                </a:r>
                <a:r>
                  <a:rPr lang="ko-KR" altLang="en-US" sz="1400" b="0"/>
                  <a:t>참고</a:t>
                </a:r>
                <a:r>
                  <a:rPr lang="en-US" altLang="ko-KR" sz="1400" b="0"/>
                  <a:t>) GloVe</a:t>
                </a:r>
                <a:r>
                  <a:rPr lang="ko-KR" altLang="en-US" sz="1400" b="0"/>
                  <a:t>에서는 두 가중치를 더했을 때 더 좋은 결과를 얻음</a:t>
                </a:r>
              </a:p>
              <a:p>
                <a:endParaRPr lang="ko-KR" altLang="en-US" sz="1800"/>
              </a:p>
            </p:txBody>
          </p:sp>
        </mc:Choice>
        <mc:Fallback>
          <p:sp>
            <p:nvSpPr>
              <p:cNvPr id="6" name="내용 개체 틀 5">
                <a:extLst>
                  <a:ext uri="{FF2B5EF4-FFF2-40B4-BE49-F238E27FC236}">
                    <a16:creationId xmlns:a16="http://schemas.microsoft.com/office/drawing/2014/main" id="{AEB2D899-CFD9-FE4E-926A-7C5AA6125C7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9512" y="3429000"/>
                <a:ext cx="8784976" cy="2808311"/>
              </a:xfrm>
              <a:blipFill>
                <a:blip r:embed="rId3"/>
                <a:stretch>
                  <a:fillRect l="-433" t="-450" b="-49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직사각형 2">
            <a:extLst>
              <a:ext uri="{FF2B5EF4-FFF2-40B4-BE49-F238E27FC236}">
                <a16:creationId xmlns:a16="http://schemas.microsoft.com/office/drawing/2014/main" id="{0E49B895-CBA2-4349-8678-3FA55AFC03B4}"/>
              </a:ext>
            </a:extLst>
          </p:cNvPr>
          <p:cNvSpPr/>
          <p:nvPr/>
        </p:nvSpPr>
        <p:spPr>
          <a:xfrm>
            <a:off x="575536" y="4422690"/>
            <a:ext cx="3024336" cy="36004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오른쪽 화살표[R] 6">
            <a:extLst>
              <a:ext uri="{FF2B5EF4-FFF2-40B4-BE49-F238E27FC236}">
                <a16:creationId xmlns:a16="http://schemas.microsoft.com/office/drawing/2014/main" id="{FAAF6929-755E-D94E-B7A9-73595A65D186}"/>
              </a:ext>
            </a:extLst>
          </p:cNvPr>
          <p:cNvSpPr/>
          <p:nvPr/>
        </p:nvSpPr>
        <p:spPr>
          <a:xfrm>
            <a:off x="3743888" y="4506752"/>
            <a:ext cx="576064" cy="191916"/>
          </a:xfrm>
          <a:prstGeom prst="rightArrow">
            <a:avLst/>
          </a:prstGeom>
          <a:solidFill>
            <a:srgbClr val="F579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8A9A13-CE82-804F-B49C-EE56260B837D}"/>
              </a:ext>
            </a:extLst>
          </p:cNvPr>
          <p:cNvSpPr txBox="1"/>
          <p:nvPr/>
        </p:nvSpPr>
        <p:spPr>
          <a:xfrm>
            <a:off x="4427984" y="4453834"/>
            <a:ext cx="2484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400">
                <a:latin typeface="NanumSquare" panose="020B0600000101010101" pitchFamily="34" charset="-127"/>
                <a:ea typeface="NanumSquare" panose="020B0600000101010101" pitchFamily="34" charset="-127"/>
              </a:rPr>
              <a:t>가장 보편적으로 쓰이는 방법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340DEA0F-BB01-9743-9051-DB94B3EE4E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3223" y="856199"/>
            <a:ext cx="5297553" cy="2570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7661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학습 데이터 준비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EE3BCBA-DAFA-4073-9158-B305124C38E2}" type="slidenum">
              <a:rPr lang="ko-KR" altLang="en-US" smtClean="0"/>
              <a:pPr/>
              <a:t>12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BD32EA1-2711-8E4E-A18C-A61E3711B9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9752" y="1056811"/>
            <a:ext cx="4464496" cy="264871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837DBADB-7EE4-CC40-AA5B-02B0C54DF8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512" y="4149081"/>
            <a:ext cx="8784976" cy="165210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ko-KR" altLang="en-US" sz="2400"/>
              <a:t>말뭉치 데이터를 각 타깃 단어 별로 생성해야함</a:t>
            </a:r>
            <a:r>
              <a:rPr lang="en-US" altLang="ko-KR" sz="2400"/>
              <a:t>!</a:t>
            </a:r>
            <a:r>
              <a:rPr lang="ko-KR" altLang="en-US" sz="2400"/>
              <a:t> </a:t>
            </a:r>
            <a:endParaRPr lang="en-US" altLang="ko-KR" sz="2400"/>
          </a:p>
          <a:p>
            <a:pPr marL="0" indent="0" algn="ctr">
              <a:buNone/>
            </a:pPr>
            <a:r>
              <a:rPr lang="en-US" altLang="ko-KR" b="0"/>
              <a:t>window size</a:t>
            </a:r>
            <a:r>
              <a:rPr lang="ko-KR" altLang="en-US" b="0"/>
              <a:t>가 </a:t>
            </a:r>
            <a:r>
              <a:rPr lang="en-US" altLang="ko-KR" b="0"/>
              <a:t>1</a:t>
            </a:r>
            <a:r>
              <a:rPr lang="ko-KR" altLang="en-US" b="0"/>
              <a:t>일 경우</a:t>
            </a:r>
            <a:r>
              <a:rPr lang="en-US" altLang="ko-KR" b="0"/>
              <a:t>,</a:t>
            </a:r>
            <a:r>
              <a:rPr lang="ko-KR" altLang="en-US" b="0"/>
              <a:t> 각 타깃 단어마다 문맥 단어 </a:t>
            </a:r>
            <a:r>
              <a:rPr lang="en-US" altLang="ko-KR" b="0"/>
              <a:t>2</a:t>
            </a:r>
            <a:r>
              <a:rPr lang="ko-KR" altLang="en-US" b="0"/>
              <a:t>개 보유</a:t>
            </a:r>
            <a:endParaRPr lang="en-US" altLang="ko-KR" b="0"/>
          </a:p>
          <a:p>
            <a:pPr marL="0" indent="0" algn="ctr">
              <a:buNone/>
            </a:pPr>
            <a:r>
              <a:rPr lang="en-US" altLang="ko-KR" b="0"/>
              <a:t>window size</a:t>
            </a:r>
            <a:r>
              <a:rPr lang="ko-KR" altLang="en-US" b="0"/>
              <a:t>가 </a:t>
            </a:r>
            <a:r>
              <a:rPr lang="en-US" altLang="ko-KR" b="0"/>
              <a:t>2</a:t>
            </a:r>
            <a:r>
              <a:rPr lang="ko-KR" altLang="en-US" b="0"/>
              <a:t>일 경우</a:t>
            </a:r>
            <a:r>
              <a:rPr lang="en-US" altLang="ko-KR" b="0"/>
              <a:t>,</a:t>
            </a:r>
            <a:r>
              <a:rPr lang="ko-KR" altLang="en-US" b="0"/>
              <a:t> 각 타깃 단어마다 문맥 단어 </a:t>
            </a:r>
            <a:r>
              <a:rPr lang="en-US" altLang="ko-KR" b="0"/>
              <a:t>4</a:t>
            </a:r>
            <a:r>
              <a:rPr lang="ko-KR" altLang="en-US" b="0"/>
              <a:t>개 보유</a:t>
            </a:r>
            <a:endParaRPr lang="en-US" altLang="ko-KR" b="0"/>
          </a:p>
          <a:p>
            <a:pPr marL="0" indent="0" algn="ctr">
              <a:buNone/>
            </a:pPr>
            <a:endParaRPr lang="en-US" altLang="ko-KR" b="0"/>
          </a:p>
        </p:txBody>
      </p:sp>
    </p:spTree>
    <p:extLst>
      <p:ext uri="{BB962C8B-B14F-4D97-AF65-F5344CB8AC3E}">
        <p14:creationId xmlns:p14="http://schemas.microsoft.com/office/powerpoint/2010/main" val="29413636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학습 데이터 준비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>
          <a:xfrm>
            <a:off x="7092280" y="6480255"/>
            <a:ext cx="1917576" cy="328157"/>
          </a:xfrm>
        </p:spPr>
        <p:txBody>
          <a:bodyPr/>
          <a:lstStyle/>
          <a:p>
            <a:fld id="{BEE3BCBA-DAFA-4073-9158-B305124C38E2}" type="slidenum">
              <a:rPr lang="ko-KR" altLang="en-US" smtClean="0"/>
              <a:pPr/>
              <a:t>13</a:t>
            </a:fld>
            <a:endParaRPr lang="ko-KR" altLang="en-US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EB2D899-CFD9-FE4E-926A-7C5AA6125C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512" y="4437112"/>
            <a:ext cx="8784976" cy="449415"/>
          </a:xfrm>
        </p:spPr>
        <p:txBody>
          <a:bodyPr/>
          <a:lstStyle/>
          <a:p>
            <a:pPr marL="0" indent="0" algn="ctr">
              <a:buNone/>
            </a:pPr>
            <a:r>
              <a:rPr lang="ko-KR" altLang="en-US"/>
              <a:t>먼저</a:t>
            </a:r>
            <a:r>
              <a:rPr lang="en-US" altLang="ko-KR"/>
              <a:t>,</a:t>
            </a:r>
            <a:r>
              <a:rPr lang="ko-KR" altLang="en-US"/>
              <a:t> 전처리 과정을 거쳐 각 단어에 대한 인덱스를 부여한다</a:t>
            </a:r>
            <a:r>
              <a:rPr lang="en-US" altLang="ko-KR"/>
              <a:t>.</a:t>
            </a:r>
          </a:p>
          <a:p>
            <a:pPr marL="0" indent="0" algn="ctr">
              <a:buNone/>
            </a:pPr>
            <a:r>
              <a:rPr lang="ko-KR" altLang="en-US" sz="1800" b="0"/>
              <a:t>**자연어를 다루기 전에 가장 먼저 해야하는 작업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6A8E0599-6BFA-3248-8C3B-11899EFE58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650" y="1592940"/>
            <a:ext cx="8394700" cy="273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6934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2A4E5E18-EA2F-1A48-9745-48C5162FC2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3" y="921516"/>
            <a:ext cx="6033834" cy="4091660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>
          <a:xfrm>
            <a:off x="6996435" y="6480255"/>
            <a:ext cx="1917576" cy="328157"/>
          </a:xfrm>
        </p:spPr>
        <p:txBody>
          <a:bodyPr/>
          <a:lstStyle/>
          <a:p>
            <a:fld id="{BEE3BCBA-DAFA-4073-9158-B305124C38E2}" type="slidenum">
              <a:rPr lang="ko-KR" altLang="en-US" smtClean="0"/>
              <a:pPr/>
              <a:t>14</a:t>
            </a:fld>
            <a:endParaRPr lang="ko-KR" altLang="en-US"/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3424FA0C-0350-B149-B799-3411C5B246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3841"/>
            <a:ext cx="9144000" cy="449414"/>
          </a:xfrm>
        </p:spPr>
        <p:txBody>
          <a:bodyPr/>
          <a:lstStyle/>
          <a:p>
            <a:r>
              <a:rPr lang="ko-KR" altLang="en-US" dirty="0"/>
              <a:t>학습 데이터 준비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6FFC92C-B909-204F-9B4D-E4F5A4B0F95E}"/>
              </a:ext>
            </a:extLst>
          </p:cNvPr>
          <p:cNvSpPr txBox="1"/>
          <p:nvPr/>
        </p:nvSpPr>
        <p:spPr>
          <a:xfrm>
            <a:off x="4530189" y="1897087"/>
            <a:ext cx="44342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400">
                <a:latin typeface="NanumSquare" panose="020B0600000101010101" pitchFamily="34" charset="-127"/>
                <a:ea typeface="NanumSquare" panose="020B0600000101010101" pitchFamily="34" charset="-127"/>
              </a:rPr>
              <a:t>맥락의 개수가 채워지지 않는 양 끝 단어는 타깃에서  제외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BD8E837-A0C5-6A49-AE63-F6706E224657}"/>
              </a:ext>
            </a:extLst>
          </p:cNvPr>
          <p:cNvSpPr txBox="1"/>
          <p:nvPr/>
        </p:nvSpPr>
        <p:spPr>
          <a:xfrm>
            <a:off x="5220073" y="2981851"/>
            <a:ext cx="37444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>
                <a:latin typeface="NanumSquare" panose="020B0600000101010101" pitchFamily="34" charset="-127"/>
                <a:ea typeface="NanumSquare" panose="020B0600000101010101" pitchFamily="34" charset="-127"/>
              </a:rPr>
              <a:t>target=0</a:t>
            </a:r>
            <a:r>
              <a:rPr kumimoji="1" lang="ko-KR" altLang="en-US" sz="1400">
                <a:latin typeface="NanumSquare" panose="020B0600000101010101" pitchFamily="34" charset="-127"/>
                <a:ea typeface="NanumSquare" panose="020B0600000101010101" pitchFamily="34" charset="-127"/>
              </a:rPr>
              <a:t>을 기준으로 </a:t>
            </a:r>
            <a:r>
              <a:rPr kumimoji="1" lang="en-US" altLang="ko-KR" sz="1400">
                <a:latin typeface="NanumSquare" panose="020B0600000101010101" pitchFamily="34" charset="-127"/>
                <a:ea typeface="NanumSquare" panose="020B0600000101010101" pitchFamily="34" charset="-127"/>
              </a:rPr>
              <a:t>window_size</a:t>
            </a:r>
            <a:r>
              <a:rPr kumimoji="1" lang="ko-KR" altLang="en-US" sz="1400">
                <a:latin typeface="NanumSquare" panose="020B0600000101010101" pitchFamily="34" charset="-127"/>
                <a:ea typeface="NanumSquare" panose="020B0600000101010101" pitchFamily="34" charset="-127"/>
              </a:rPr>
              <a:t>만큼 좌우 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ED019653-E103-694D-8FA3-BA33BCD33CED}"/>
              </a:ext>
            </a:extLst>
          </p:cNvPr>
          <p:cNvGrpSpPr/>
          <p:nvPr/>
        </p:nvGrpSpPr>
        <p:grpSpPr>
          <a:xfrm>
            <a:off x="4782938" y="3356992"/>
            <a:ext cx="4037534" cy="2875118"/>
            <a:chOff x="4499992" y="3651988"/>
            <a:chExt cx="4037534" cy="2875118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242C3027-FD14-1A48-911A-09FE470F10B7}"/>
                </a:ext>
              </a:extLst>
            </p:cNvPr>
            <p:cNvSpPr/>
            <p:nvPr/>
          </p:nvSpPr>
          <p:spPr>
            <a:xfrm>
              <a:off x="4499992" y="3664784"/>
              <a:ext cx="4037534" cy="2795516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50196"/>
              </a:schemeClr>
            </a:solidFill>
            <a:ln>
              <a:noFill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4037534"/>
                        <a:gd name="connsiteY0" fmla="*/ 0 h 2585323"/>
                        <a:gd name="connsiteX1" fmla="*/ 632547 w 4037534"/>
                        <a:gd name="connsiteY1" fmla="*/ 0 h 2585323"/>
                        <a:gd name="connsiteX2" fmla="*/ 1184343 w 4037534"/>
                        <a:gd name="connsiteY2" fmla="*/ 0 h 2585323"/>
                        <a:gd name="connsiteX3" fmla="*/ 1938016 w 4037534"/>
                        <a:gd name="connsiteY3" fmla="*/ 0 h 2585323"/>
                        <a:gd name="connsiteX4" fmla="*/ 2570563 w 4037534"/>
                        <a:gd name="connsiteY4" fmla="*/ 0 h 2585323"/>
                        <a:gd name="connsiteX5" fmla="*/ 3203110 w 4037534"/>
                        <a:gd name="connsiteY5" fmla="*/ 0 h 2585323"/>
                        <a:gd name="connsiteX6" fmla="*/ 4037534 w 4037534"/>
                        <a:gd name="connsiteY6" fmla="*/ 0 h 2585323"/>
                        <a:gd name="connsiteX7" fmla="*/ 4037534 w 4037534"/>
                        <a:gd name="connsiteY7" fmla="*/ 594624 h 2585323"/>
                        <a:gd name="connsiteX8" fmla="*/ 4037534 w 4037534"/>
                        <a:gd name="connsiteY8" fmla="*/ 1240955 h 2585323"/>
                        <a:gd name="connsiteX9" fmla="*/ 4037534 w 4037534"/>
                        <a:gd name="connsiteY9" fmla="*/ 1835579 h 2585323"/>
                        <a:gd name="connsiteX10" fmla="*/ 4037534 w 4037534"/>
                        <a:gd name="connsiteY10" fmla="*/ 2585323 h 2585323"/>
                        <a:gd name="connsiteX11" fmla="*/ 3364612 w 4037534"/>
                        <a:gd name="connsiteY11" fmla="*/ 2585323 h 2585323"/>
                        <a:gd name="connsiteX12" fmla="*/ 2732065 w 4037534"/>
                        <a:gd name="connsiteY12" fmla="*/ 2585323 h 2585323"/>
                        <a:gd name="connsiteX13" fmla="*/ 1978392 w 4037534"/>
                        <a:gd name="connsiteY13" fmla="*/ 2585323 h 2585323"/>
                        <a:gd name="connsiteX14" fmla="*/ 1224719 w 4037534"/>
                        <a:gd name="connsiteY14" fmla="*/ 2585323 h 2585323"/>
                        <a:gd name="connsiteX15" fmla="*/ 632547 w 4037534"/>
                        <a:gd name="connsiteY15" fmla="*/ 2585323 h 2585323"/>
                        <a:gd name="connsiteX16" fmla="*/ 0 w 4037534"/>
                        <a:gd name="connsiteY16" fmla="*/ 2585323 h 2585323"/>
                        <a:gd name="connsiteX17" fmla="*/ 0 w 4037534"/>
                        <a:gd name="connsiteY17" fmla="*/ 1887286 h 2585323"/>
                        <a:gd name="connsiteX18" fmla="*/ 0 w 4037534"/>
                        <a:gd name="connsiteY18" fmla="*/ 1318515 h 2585323"/>
                        <a:gd name="connsiteX19" fmla="*/ 0 w 4037534"/>
                        <a:gd name="connsiteY19" fmla="*/ 723890 h 2585323"/>
                        <a:gd name="connsiteX20" fmla="*/ 0 w 4037534"/>
                        <a:gd name="connsiteY20" fmla="*/ 0 h 25853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</a:cxnLst>
                      <a:rect l="l" t="t" r="r" b="b"/>
                      <a:pathLst>
                        <a:path w="4037534" h="2585323" extrusionOk="0">
                          <a:moveTo>
                            <a:pt x="0" y="0"/>
                          </a:moveTo>
                          <a:cubicBezTo>
                            <a:pt x="169622" y="5928"/>
                            <a:pt x="345513" y="23728"/>
                            <a:pt x="632547" y="0"/>
                          </a:cubicBezTo>
                          <a:cubicBezTo>
                            <a:pt x="919581" y="-23728"/>
                            <a:pt x="1059955" y="3825"/>
                            <a:pt x="1184343" y="0"/>
                          </a:cubicBezTo>
                          <a:cubicBezTo>
                            <a:pt x="1308731" y="-3825"/>
                            <a:pt x="1786049" y="2709"/>
                            <a:pt x="1938016" y="0"/>
                          </a:cubicBezTo>
                          <a:cubicBezTo>
                            <a:pt x="2089983" y="-2709"/>
                            <a:pt x="2364309" y="31396"/>
                            <a:pt x="2570563" y="0"/>
                          </a:cubicBezTo>
                          <a:cubicBezTo>
                            <a:pt x="2776817" y="-31396"/>
                            <a:pt x="2948588" y="3200"/>
                            <a:pt x="3203110" y="0"/>
                          </a:cubicBezTo>
                          <a:cubicBezTo>
                            <a:pt x="3457632" y="-3200"/>
                            <a:pt x="3869965" y="20308"/>
                            <a:pt x="4037534" y="0"/>
                          </a:cubicBezTo>
                          <a:cubicBezTo>
                            <a:pt x="4030288" y="279200"/>
                            <a:pt x="4026455" y="368175"/>
                            <a:pt x="4037534" y="594624"/>
                          </a:cubicBezTo>
                          <a:cubicBezTo>
                            <a:pt x="4048613" y="821073"/>
                            <a:pt x="4066423" y="965320"/>
                            <a:pt x="4037534" y="1240955"/>
                          </a:cubicBezTo>
                          <a:cubicBezTo>
                            <a:pt x="4008645" y="1516590"/>
                            <a:pt x="4036437" y="1583299"/>
                            <a:pt x="4037534" y="1835579"/>
                          </a:cubicBezTo>
                          <a:cubicBezTo>
                            <a:pt x="4038631" y="2087859"/>
                            <a:pt x="4030265" y="2406949"/>
                            <a:pt x="4037534" y="2585323"/>
                          </a:cubicBezTo>
                          <a:cubicBezTo>
                            <a:pt x="3705095" y="2601170"/>
                            <a:pt x="3662378" y="2554654"/>
                            <a:pt x="3364612" y="2585323"/>
                          </a:cubicBezTo>
                          <a:cubicBezTo>
                            <a:pt x="3066846" y="2615992"/>
                            <a:pt x="2958211" y="2614323"/>
                            <a:pt x="2732065" y="2585323"/>
                          </a:cubicBezTo>
                          <a:cubicBezTo>
                            <a:pt x="2505919" y="2556323"/>
                            <a:pt x="2291314" y="2563014"/>
                            <a:pt x="1978392" y="2585323"/>
                          </a:cubicBezTo>
                          <a:cubicBezTo>
                            <a:pt x="1665470" y="2607632"/>
                            <a:pt x="1497823" y="2564157"/>
                            <a:pt x="1224719" y="2585323"/>
                          </a:cubicBezTo>
                          <a:cubicBezTo>
                            <a:pt x="951615" y="2606489"/>
                            <a:pt x="759356" y="2566678"/>
                            <a:pt x="632547" y="2585323"/>
                          </a:cubicBezTo>
                          <a:cubicBezTo>
                            <a:pt x="505738" y="2603968"/>
                            <a:pt x="289926" y="2596809"/>
                            <a:pt x="0" y="2585323"/>
                          </a:cubicBezTo>
                          <a:cubicBezTo>
                            <a:pt x="28328" y="2412386"/>
                            <a:pt x="-33412" y="2197206"/>
                            <a:pt x="0" y="1887286"/>
                          </a:cubicBezTo>
                          <a:cubicBezTo>
                            <a:pt x="33412" y="1577366"/>
                            <a:pt x="893" y="1455552"/>
                            <a:pt x="0" y="1318515"/>
                          </a:cubicBezTo>
                          <a:cubicBezTo>
                            <a:pt x="-893" y="1181478"/>
                            <a:pt x="13783" y="935471"/>
                            <a:pt x="0" y="723890"/>
                          </a:cubicBezTo>
                          <a:cubicBezTo>
                            <a:pt x="-13783" y="512310"/>
                            <a:pt x="-8203" y="229676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80E8C310-58E3-AC42-9E17-9392C1022EA5}"/>
                </a:ext>
              </a:extLst>
            </p:cNvPr>
            <p:cNvSpPr/>
            <p:nvPr/>
          </p:nvSpPr>
          <p:spPr>
            <a:xfrm>
              <a:off x="4499992" y="3651988"/>
              <a:ext cx="1961975" cy="286232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b="1">
                  <a:latin typeface="NanumSquare" panose="020B0600000101010101" pitchFamily="34" charset="-127"/>
                  <a:ea typeface="NanumSquare" panose="020B0600000101010101" pitchFamily="34" charset="-127"/>
                </a:rPr>
                <a:t>contexts</a:t>
              </a:r>
            </a:p>
            <a:p>
              <a:pPr algn="ctr"/>
              <a:endParaRPr lang="en-US" altLang="ko-KR" b="1">
                <a:latin typeface="NanumSquare" panose="020B0600000101010101" pitchFamily="34" charset="-127"/>
                <a:ea typeface="NanumSquare" panose="020B0600000101010101" pitchFamily="34" charset="-127"/>
              </a:endParaRPr>
            </a:p>
            <a:p>
              <a:pPr algn="ctr"/>
              <a:r>
                <a:rPr lang="en-US" altLang="ko-KR">
                  <a:latin typeface="NanumSquare" panose="020B0600000101010101" pitchFamily="34" charset="-127"/>
                  <a:ea typeface="NanumSquare" panose="020B0600000101010101" pitchFamily="34" charset="-127"/>
                </a:rPr>
                <a:t>[[0 2] </a:t>
              </a:r>
            </a:p>
            <a:p>
              <a:pPr algn="ctr"/>
              <a:r>
                <a:rPr lang="en-US" altLang="ko-KR">
                  <a:latin typeface="NanumSquare" panose="020B0600000101010101" pitchFamily="34" charset="-127"/>
                  <a:ea typeface="NanumSquare" panose="020B0600000101010101" pitchFamily="34" charset="-127"/>
                </a:rPr>
                <a:t> [1 3] </a:t>
              </a:r>
            </a:p>
            <a:p>
              <a:pPr algn="ctr"/>
              <a:r>
                <a:rPr lang="en-US" altLang="ko-KR">
                  <a:latin typeface="NanumSquare" panose="020B0600000101010101" pitchFamily="34" charset="-127"/>
                  <a:ea typeface="NanumSquare" panose="020B0600000101010101" pitchFamily="34" charset="-127"/>
                </a:rPr>
                <a:t> [2 4] </a:t>
              </a:r>
            </a:p>
            <a:p>
              <a:pPr algn="ctr"/>
              <a:r>
                <a:rPr lang="en-US" altLang="ko-KR">
                  <a:latin typeface="NanumSquare" panose="020B0600000101010101" pitchFamily="34" charset="-127"/>
                  <a:ea typeface="NanumSquare" panose="020B0600000101010101" pitchFamily="34" charset="-127"/>
                </a:rPr>
                <a:t> [3 1] </a:t>
              </a:r>
            </a:p>
            <a:p>
              <a:pPr algn="ctr"/>
              <a:r>
                <a:rPr lang="en-US" altLang="ko-KR">
                  <a:latin typeface="NanumSquare" panose="020B0600000101010101" pitchFamily="34" charset="-127"/>
                  <a:ea typeface="NanumSquare" panose="020B0600000101010101" pitchFamily="34" charset="-127"/>
                </a:rPr>
                <a:t> [4 5] </a:t>
              </a:r>
            </a:p>
            <a:p>
              <a:pPr algn="ctr"/>
              <a:r>
                <a:rPr lang="en-US" altLang="ko-KR">
                  <a:latin typeface="NanumSquare" panose="020B0600000101010101" pitchFamily="34" charset="-127"/>
                  <a:ea typeface="NanumSquare" panose="020B0600000101010101" pitchFamily="34" charset="-127"/>
                </a:rPr>
                <a:t> [1 6]] </a:t>
              </a:r>
            </a:p>
            <a:p>
              <a:pPr algn="ctr"/>
              <a:endParaRPr lang="en-US" altLang="ko-KR">
                <a:latin typeface="NanumSquare" panose="020B0600000101010101" pitchFamily="34" charset="-127"/>
                <a:ea typeface="NanumSquare" panose="020B0600000101010101" pitchFamily="34" charset="-127"/>
              </a:endParaRPr>
            </a:p>
            <a:p>
              <a:pPr algn="ctr"/>
              <a:r>
                <a:rPr lang="ko-KR" altLang="en-US">
                  <a:latin typeface="NanumSquare" panose="020B0600000101010101" pitchFamily="34" charset="-127"/>
                  <a:ea typeface="NanumSquare" panose="020B0600000101010101" pitchFamily="34" charset="-127"/>
                </a:rPr>
                <a:t>맥락의 형상</a:t>
              </a:r>
              <a:r>
                <a:rPr lang="en-US" altLang="ko-KR">
                  <a:latin typeface="NanumSquare" panose="020B0600000101010101" pitchFamily="34" charset="-127"/>
                  <a:ea typeface="NanumSquare" panose="020B0600000101010101" pitchFamily="34" charset="-127"/>
                </a:rPr>
                <a:t>: (6, 2)</a:t>
              </a: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AB25389F-752E-7F44-A177-6370D130DE39}"/>
                </a:ext>
              </a:extLst>
            </p:cNvPr>
            <p:cNvSpPr/>
            <p:nvPr/>
          </p:nvSpPr>
          <p:spPr>
            <a:xfrm>
              <a:off x="6460278" y="3664784"/>
              <a:ext cx="1698041" cy="286232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b="1">
                  <a:latin typeface="NanumSquare" panose="020B0600000101010101" pitchFamily="34" charset="-127"/>
                  <a:ea typeface="NanumSquare" panose="020B0600000101010101" pitchFamily="34" charset="-127"/>
                </a:rPr>
                <a:t>target</a:t>
              </a:r>
            </a:p>
            <a:p>
              <a:pPr algn="ctr"/>
              <a:endParaRPr lang="en-US" altLang="ko-KR" b="1">
                <a:latin typeface="NanumSquare" panose="020B0600000101010101" pitchFamily="34" charset="-127"/>
                <a:ea typeface="NanumSquare" panose="020B0600000101010101" pitchFamily="34" charset="-127"/>
              </a:endParaRPr>
            </a:p>
            <a:p>
              <a:pPr algn="ctr"/>
              <a:r>
                <a:rPr lang="en-US" altLang="ko-KR">
                  <a:latin typeface="NanumSquare" panose="020B0600000101010101" pitchFamily="34" charset="-127"/>
                  <a:ea typeface="NanumSquare" panose="020B0600000101010101" pitchFamily="34" charset="-127"/>
                </a:rPr>
                <a:t>[1 </a:t>
              </a:r>
            </a:p>
            <a:p>
              <a:pPr algn="ctr"/>
              <a:r>
                <a:rPr lang="en-US" altLang="ko-KR">
                  <a:latin typeface="NanumSquare" panose="020B0600000101010101" pitchFamily="34" charset="-127"/>
                  <a:ea typeface="NanumSquare" panose="020B0600000101010101" pitchFamily="34" charset="-127"/>
                </a:rPr>
                <a:t>2 </a:t>
              </a:r>
            </a:p>
            <a:p>
              <a:pPr algn="ctr"/>
              <a:r>
                <a:rPr lang="en-US" altLang="ko-KR">
                  <a:latin typeface="NanumSquare" panose="020B0600000101010101" pitchFamily="34" charset="-127"/>
                  <a:ea typeface="NanumSquare" panose="020B0600000101010101" pitchFamily="34" charset="-127"/>
                </a:rPr>
                <a:t>3 </a:t>
              </a:r>
            </a:p>
            <a:p>
              <a:pPr algn="ctr"/>
              <a:r>
                <a:rPr lang="en-US" altLang="ko-KR">
                  <a:latin typeface="NanumSquare" panose="020B0600000101010101" pitchFamily="34" charset="-127"/>
                  <a:ea typeface="NanumSquare" panose="020B0600000101010101" pitchFamily="34" charset="-127"/>
                </a:rPr>
                <a:t>4 </a:t>
              </a:r>
            </a:p>
            <a:p>
              <a:pPr algn="ctr"/>
              <a:r>
                <a:rPr lang="en-US" altLang="ko-KR">
                  <a:latin typeface="NanumSquare" panose="020B0600000101010101" pitchFamily="34" charset="-127"/>
                  <a:ea typeface="NanumSquare" panose="020B0600000101010101" pitchFamily="34" charset="-127"/>
                </a:rPr>
                <a:t>1 </a:t>
              </a:r>
            </a:p>
            <a:p>
              <a:pPr algn="ctr"/>
              <a:r>
                <a:rPr lang="en-US" altLang="ko-KR">
                  <a:latin typeface="NanumSquare" panose="020B0600000101010101" pitchFamily="34" charset="-127"/>
                  <a:ea typeface="NanumSquare" panose="020B0600000101010101" pitchFamily="34" charset="-127"/>
                </a:rPr>
                <a:t>5]</a:t>
              </a:r>
            </a:p>
            <a:p>
              <a:pPr algn="ctr"/>
              <a:endParaRPr lang="en-US" altLang="ko-KR">
                <a:latin typeface="NanumSquare" panose="020B0600000101010101" pitchFamily="34" charset="-127"/>
                <a:ea typeface="NanumSquare" panose="020B0600000101010101" pitchFamily="34" charset="-127"/>
              </a:endParaRPr>
            </a:p>
            <a:p>
              <a:pPr algn="ctr"/>
              <a:r>
                <a:rPr lang="ko-KR" altLang="en-US">
                  <a:latin typeface="NanumSquare" panose="020B0600000101010101" pitchFamily="34" charset="-127"/>
                  <a:ea typeface="NanumSquare" panose="020B0600000101010101" pitchFamily="34" charset="-127"/>
                </a:rPr>
                <a:t>타깃의 형상</a:t>
              </a:r>
              <a:r>
                <a:rPr lang="en-US" altLang="ko-KR">
                  <a:latin typeface="NanumSquare" panose="020B0600000101010101" pitchFamily="34" charset="-127"/>
                  <a:ea typeface="NanumSquare" panose="020B0600000101010101" pitchFamily="34" charset="-127"/>
                </a:rPr>
                <a:t>: (6,)</a:t>
              </a:r>
              <a:endParaRPr lang="ko-KR" altLang="en-US">
                <a:latin typeface="NanumSquare" panose="020B0600000101010101" pitchFamily="34" charset="-127"/>
                <a:ea typeface="NanumSquare" panose="020B0600000101010101" pitchFamily="34" charset="-127"/>
              </a:endParaRPr>
            </a:p>
          </p:txBody>
        </p:sp>
      </p:grpSp>
      <p:sp>
        <p:nvSpPr>
          <p:cNvPr id="22" name="내용 개체 틀 5">
            <a:extLst>
              <a:ext uri="{FF2B5EF4-FFF2-40B4-BE49-F238E27FC236}">
                <a16:creationId xmlns:a16="http://schemas.microsoft.com/office/drawing/2014/main" id="{BA8ED62C-6B5F-E349-923E-535088E445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513" y="5261321"/>
            <a:ext cx="7632847" cy="4494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400"/>
              <a:t>맥락과 타깃을 만드는 함수</a:t>
            </a:r>
          </a:p>
        </p:txBody>
      </p:sp>
    </p:spTree>
    <p:extLst>
      <p:ext uri="{BB962C8B-B14F-4D97-AF65-F5344CB8AC3E}">
        <p14:creationId xmlns:p14="http://schemas.microsoft.com/office/powerpoint/2010/main" val="12948538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EE3BCBA-DAFA-4073-9158-B305124C38E2}" type="slidenum">
              <a:rPr lang="ko-KR" altLang="en-US" smtClean="0"/>
              <a:pPr/>
              <a:t>15</a:t>
            </a:fld>
            <a:endParaRPr lang="ko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03443C6C-FFC2-9949-9572-E831D88EAE47}"/>
              </a:ext>
            </a:extLst>
          </p:cNvPr>
          <p:cNvGrpSpPr/>
          <p:nvPr/>
        </p:nvGrpSpPr>
        <p:grpSpPr>
          <a:xfrm>
            <a:off x="202473" y="1991441"/>
            <a:ext cx="4037534" cy="2875118"/>
            <a:chOff x="4499992" y="3651988"/>
            <a:chExt cx="4037534" cy="2875118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2FA063A0-68FE-894B-A195-D4138BFBC473}"/>
                </a:ext>
              </a:extLst>
            </p:cNvPr>
            <p:cNvSpPr/>
            <p:nvPr/>
          </p:nvSpPr>
          <p:spPr>
            <a:xfrm>
              <a:off x="4499992" y="3664784"/>
              <a:ext cx="4037534" cy="2795516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50196"/>
              </a:schemeClr>
            </a:solidFill>
            <a:ln>
              <a:noFill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4037534"/>
                        <a:gd name="connsiteY0" fmla="*/ 0 h 2585323"/>
                        <a:gd name="connsiteX1" fmla="*/ 632547 w 4037534"/>
                        <a:gd name="connsiteY1" fmla="*/ 0 h 2585323"/>
                        <a:gd name="connsiteX2" fmla="*/ 1184343 w 4037534"/>
                        <a:gd name="connsiteY2" fmla="*/ 0 h 2585323"/>
                        <a:gd name="connsiteX3" fmla="*/ 1938016 w 4037534"/>
                        <a:gd name="connsiteY3" fmla="*/ 0 h 2585323"/>
                        <a:gd name="connsiteX4" fmla="*/ 2570563 w 4037534"/>
                        <a:gd name="connsiteY4" fmla="*/ 0 h 2585323"/>
                        <a:gd name="connsiteX5" fmla="*/ 3203110 w 4037534"/>
                        <a:gd name="connsiteY5" fmla="*/ 0 h 2585323"/>
                        <a:gd name="connsiteX6" fmla="*/ 4037534 w 4037534"/>
                        <a:gd name="connsiteY6" fmla="*/ 0 h 2585323"/>
                        <a:gd name="connsiteX7" fmla="*/ 4037534 w 4037534"/>
                        <a:gd name="connsiteY7" fmla="*/ 594624 h 2585323"/>
                        <a:gd name="connsiteX8" fmla="*/ 4037534 w 4037534"/>
                        <a:gd name="connsiteY8" fmla="*/ 1240955 h 2585323"/>
                        <a:gd name="connsiteX9" fmla="*/ 4037534 w 4037534"/>
                        <a:gd name="connsiteY9" fmla="*/ 1835579 h 2585323"/>
                        <a:gd name="connsiteX10" fmla="*/ 4037534 w 4037534"/>
                        <a:gd name="connsiteY10" fmla="*/ 2585323 h 2585323"/>
                        <a:gd name="connsiteX11" fmla="*/ 3364612 w 4037534"/>
                        <a:gd name="connsiteY11" fmla="*/ 2585323 h 2585323"/>
                        <a:gd name="connsiteX12" fmla="*/ 2732065 w 4037534"/>
                        <a:gd name="connsiteY12" fmla="*/ 2585323 h 2585323"/>
                        <a:gd name="connsiteX13" fmla="*/ 1978392 w 4037534"/>
                        <a:gd name="connsiteY13" fmla="*/ 2585323 h 2585323"/>
                        <a:gd name="connsiteX14" fmla="*/ 1224719 w 4037534"/>
                        <a:gd name="connsiteY14" fmla="*/ 2585323 h 2585323"/>
                        <a:gd name="connsiteX15" fmla="*/ 632547 w 4037534"/>
                        <a:gd name="connsiteY15" fmla="*/ 2585323 h 2585323"/>
                        <a:gd name="connsiteX16" fmla="*/ 0 w 4037534"/>
                        <a:gd name="connsiteY16" fmla="*/ 2585323 h 2585323"/>
                        <a:gd name="connsiteX17" fmla="*/ 0 w 4037534"/>
                        <a:gd name="connsiteY17" fmla="*/ 1887286 h 2585323"/>
                        <a:gd name="connsiteX18" fmla="*/ 0 w 4037534"/>
                        <a:gd name="connsiteY18" fmla="*/ 1318515 h 2585323"/>
                        <a:gd name="connsiteX19" fmla="*/ 0 w 4037534"/>
                        <a:gd name="connsiteY19" fmla="*/ 723890 h 2585323"/>
                        <a:gd name="connsiteX20" fmla="*/ 0 w 4037534"/>
                        <a:gd name="connsiteY20" fmla="*/ 0 h 25853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</a:cxnLst>
                      <a:rect l="l" t="t" r="r" b="b"/>
                      <a:pathLst>
                        <a:path w="4037534" h="2585323" extrusionOk="0">
                          <a:moveTo>
                            <a:pt x="0" y="0"/>
                          </a:moveTo>
                          <a:cubicBezTo>
                            <a:pt x="169622" y="5928"/>
                            <a:pt x="345513" y="23728"/>
                            <a:pt x="632547" y="0"/>
                          </a:cubicBezTo>
                          <a:cubicBezTo>
                            <a:pt x="919581" y="-23728"/>
                            <a:pt x="1059955" y="3825"/>
                            <a:pt x="1184343" y="0"/>
                          </a:cubicBezTo>
                          <a:cubicBezTo>
                            <a:pt x="1308731" y="-3825"/>
                            <a:pt x="1786049" y="2709"/>
                            <a:pt x="1938016" y="0"/>
                          </a:cubicBezTo>
                          <a:cubicBezTo>
                            <a:pt x="2089983" y="-2709"/>
                            <a:pt x="2364309" y="31396"/>
                            <a:pt x="2570563" y="0"/>
                          </a:cubicBezTo>
                          <a:cubicBezTo>
                            <a:pt x="2776817" y="-31396"/>
                            <a:pt x="2948588" y="3200"/>
                            <a:pt x="3203110" y="0"/>
                          </a:cubicBezTo>
                          <a:cubicBezTo>
                            <a:pt x="3457632" y="-3200"/>
                            <a:pt x="3869965" y="20308"/>
                            <a:pt x="4037534" y="0"/>
                          </a:cubicBezTo>
                          <a:cubicBezTo>
                            <a:pt x="4030288" y="279200"/>
                            <a:pt x="4026455" y="368175"/>
                            <a:pt x="4037534" y="594624"/>
                          </a:cubicBezTo>
                          <a:cubicBezTo>
                            <a:pt x="4048613" y="821073"/>
                            <a:pt x="4066423" y="965320"/>
                            <a:pt x="4037534" y="1240955"/>
                          </a:cubicBezTo>
                          <a:cubicBezTo>
                            <a:pt x="4008645" y="1516590"/>
                            <a:pt x="4036437" y="1583299"/>
                            <a:pt x="4037534" y="1835579"/>
                          </a:cubicBezTo>
                          <a:cubicBezTo>
                            <a:pt x="4038631" y="2087859"/>
                            <a:pt x="4030265" y="2406949"/>
                            <a:pt x="4037534" y="2585323"/>
                          </a:cubicBezTo>
                          <a:cubicBezTo>
                            <a:pt x="3705095" y="2601170"/>
                            <a:pt x="3662378" y="2554654"/>
                            <a:pt x="3364612" y="2585323"/>
                          </a:cubicBezTo>
                          <a:cubicBezTo>
                            <a:pt x="3066846" y="2615992"/>
                            <a:pt x="2958211" y="2614323"/>
                            <a:pt x="2732065" y="2585323"/>
                          </a:cubicBezTo>
                          <a:cubicBezTo>
                            <a:pt x="2505919" y="2556323"/>
                            <a:pt x="2291314" y="2563014"/>
                            <a:pt x="1978392" y="2585323"/>
                          </a:cubicBezTo>
                          <a:cubicBezTo>
                            <a:pt x="1665470" y="2607632"/>
                            <a:pt x="1497823" y="2564157"/>
                            <a:pt x="1224719" y="2585323"/>
                          </a:cubicBezTo>
                          <a:cubicBezTo>
                            <a:pt x="951615" y="2606489"/>
                            <a:pt x="759356" y="2566678"/>
                            <a:pt x="632547" y="2585323"/>
                          </a:cubicBezTo>
                          <a:cubicBezTo>
                            <a:pt x="505738" y="2603968"/>
                            <a:pt x="289926" y="2596809"/>
                            <a:pt x="0" y="2585323"/>
                          </a:cubicBezTo>
                          <a:cubicBezTo>
                            <a:pt x="28328" y="2412386"/>
                            <a:pt x="-33412" y="2197206"/>
                            <a:pt x="0" y="1887286"/>
                          </a:cubicBezTo>
                          <a:cubicBezTo>
                            <a:pt x="33412" y="1577366"/>
                            <a:pt x="893" y="1455552"/>
                            <a:pt x="0" y="1318515"/>
                          </a:cubicBezTo>
                          <a:cubicBezTo>
                            <a:pt x="-893" y="1181478"/>
                            <a:pt x="13783" y="935471"/>
                            <a:pt x="0" y="723890"/>
                          </a:cubicBezTo>
                          <a:cubicBezTo>
                            <a:pt x="-13783" y="512310"/>
                            <a:pt x="-8203" y="229676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EA19F687-B1A6-BA4B-86C7-D7BD4DAF06C3}"/>
                </a:ext>
              </a:extLst>
            </p:cNvPr>
            <p:cNvSpPr/>
            <p:nvPr/>
          </p:nvSpPr>
          <p:spPr>
            <a:xfrm>
              <a:off x="4499992" y="3651988"/>
              <a:ext cx="1961975" cy="286232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b="1">
                  <a:latin typeface="NanumSquare" panose="020B0600000101010101" pitchFamily="34" charset="-127"/>
                  <a:ea typeface="NanumSquare" panose="020B0600000101010101" pitchFamily="34" charset="-127"/>
                </a:rPr>
                <a:t>contexts</a:t>
              </a:r>
            </a:p>
            <a:p>
              <a:pPr algn="ctr"/>
              <a:endParaRPr lang="en-US" altLang="ko-KR" b="1">
                <a:latin typeface="NanumSquare" panose="020B0600000101010101" pitchFamily="34" charset="-127"/>
                <a:ea typeface="NanumSquare" panose="020B0600000101010101" pitchFamily="34" charset="-127"/>
              </a:endParaRPr>
            </a:p>
            <a:p>
              <a:pPr algn="ctr"/>
              <a:r>
                <a:rPr lang="en-US" altLang="ko-KR">
                  <a:latin typeface="NanumSquare" panose="020B0600000101010101" pitchFamily="34" charset="-127"/>
                  <a:ea typeface="NanumSquare" panose="020B0600000101010101" pitchFamily="34" charset="-127"/>
                </a:rPr>
                <a:t>[[0 2] </a:t>
              </a:r>
            </a:p>
            <a:p>
              <a:pPr algn="ctr"/>
              <a:r>
                <a:rPr lang="en-US" altLang="ko-KR">
                  <a:latin typeface="NanumSquare" panose="020B0600000101010101" pitchFamily="34" charset="-127"/>
                  <a:ea typeface="NanumSquare" panose="020B0600000101010101" pitchFamily="34" charset="-127"/>
                </a:rPr>
                <a:t> [1 3] </a:t>
              </a:r>
            </a:p>
            <a:p>
              <a:pPr algn="ctr"/>
              <a:r>
                <a:rPr lang="en-US" altLang="ko-KR">
                  <a:latin typeface="NanumSquare" panose="020B0600000101010101" pitchFamily="34" charset="-127"/>
                  <a:ea typeface="NanumSquare" panose="020B0600000101010101" pitchFamily="34" charset="-127"/>
                </a:rPr>
                <a:t> [2 4] </a:t>
              </a:r>
            </a:p>
            <a:p>
              <a:pPr algn="ctr"/>
              <a:r>
                <a:rPr lang="en-US" altLang="ko-KR">
                  <a:latin typeface="NanumSquare" panose="020B0600000101010101" pitchFamily="34" charset="-127"/>
                  <a:ea typeface="NanumSquare" panose="020B0600000101010101" pitchFamily="34" charset="-127"/>
                </a:rPr>
                <a:t> [3 1] </a:t>
              </a:r>
            </a:p>
            <a:p>
              <a:pPr algn="ctr"/>
              <a:r>
                <a:rPr lang="en-US" altLang="ko-KR">
                  <a:latin typeface="NanumSquare" panose="020B0600000101010101" pitchFamily="34" charset="-127"/>
                  <a:ea typeface="NanumSquare" panose="020B0600000101010101" pitchFamily="34" charset="-127"/>
                </a:rPr>
                <a:t> [4 5] </a:t>
              </a:r>
            </a:p>
            <a:p>
              <a:pPr algn="ctr"/>
              <a:r>
                <a:rPr lang="en-US" altLang="ko-KR">
                  <a:latin typeface="NanumSquare" panose="020B0600000101010101" pitchFamily="34" charset="-127"/>
                  <a:ea typeface="NanumSquare" panose="020B0600000101010101" pitchFamily="34" charset="-127"/>
                </a:rPr>
                <a:t> [1 6]] </a:t>
              </a:r>
            </a:p>
            <a:p>
              <a:pPr algn="ctr"/>
              <a:endParaRPr lang="en-US" altLang="ko-KR">
                <a:latin typeface="NanumSquare" panose="020B0600000101010101" pitchFamily="34" charset="-127"/>
                <a:ea typeface="NanumSquare" panose="020B0600000101010101" pitchFamily="34" charset="-127"/>
              </a:endParaRPr>
            </a:p>
            <a:p>
              <a:pPr algn="ctr"/>
              <a:r>
                <a:rPr lang="ko-KR" altLang="en-US">
                  <a:latin typeface="NanumSquare" panose="020B0600000101010101" pitchFamily="34" charset="-127"/>
                  <a:ea typeface="NanumSquare" panose="020B0600000101010101" pitchFamily="34" charset="-127"/>
                </a:rPr>
                <a:t>맥락의 형상</a:t>
              </a:r>
              <a:r>
                <a:rPr lang="en-US" altLang="ko-KR">
                  <a:latin typeface="NanumSquare" panose="020B0600000101010101" pitchFamily="34" charset="-127"/>
                  <a:ea typeface="NanumSquare" panose="020B0600000101010101" pitchFamily="34" charset="-127"/>
                </a:rPr>
                <a:t>: (6, 2)</a:t>
              </a: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A4BD0A4A-BFB1-F840-AE06-1A74D04A19D1}"/>
                </a:ext>
              </a:extLst>
            </p:cNvPr>
            <p:cNvSpPr/>
            <p:nvPr/>
          </p:nvSpPr>
          <p:spPr>
            <a:xfrm>
              <a:off x="6460278" y="3664784"/>
              <a:ext cx="1698041" cy="286232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b="1">
                  <a:latin typeface="NanumSquare" panose="020B0600000101010101" pitchFamily="34" charset="-127"/>
                  <a:ea typeface="NanumSquare" panose="020B0600000101010101" pitchFamily="34" charset="-127"/>
                </a:rPr>
                <a:t>target</a:t>
              </a:r>
            </a:p>
            <a:p>
              <a:pPr algn="ctr"/>
              <a:endParaRPr lang="en-US" altLang="ko-KR" b="1">
                <a:latin typeface="NanumSquare" panose="020B0600000101010101" pitchFamily="34" charset="-127"/>
                <a:ea typeface="NanumSquare" panose="020B0600000101010101" pitchFamily="34" charset="-127"/>
              </a:endParaRPr>
            </a:p>
            <a:p>
              <a:pPr algn="ctr"/>
              <a:r>
                <a:rPr lang="en-US" altLang="ko-KR">
                  <a:latin typeface="NanumSquare" panose="020B0600000101010101" pitchFamily="34" charset="-127"/>
                  <a:ea typeface="NanumSquare" panose="020B0600000101010101" pitchFamily="34" charset="-127"/>
                </a:rPr>
                <a:t>[1 </a:t>
              </a:r>
            </a:p>
            <a:p>
              <a:pPr algn="ctr"/>
              <a:r>
                <a:rPr lang="en-US" altLang="ko-KR">
                  <a:latin typeface="NanumSquare" panose="020B0600000101010101" pitchFamily="34" charset="-127"/>
                  <a:ea typeface="NanumSquare" panose="020B0600000101010101" pitchFamily="34" charset="-127"/>
                </a:rPr>
                <a:t>2 </a:t>
              </a:r>
            </a:p>
            <a:p>
              <a:pPr algn="ctr"/>
              <a:r>
                <a:rPr lang="en-US" altLang="ko-KR">
                  <a:latin typeface="NanumSquare" panose="020B0600000101010101" pitchFamily="34" charset="-127"/>
                  <a:ea typeface="NanumSquare" panose="020B0600000101010101" pitchFamily="34" charset="-127"/>
                </a:rPr>
                <a:t>3 </a:t>
              </a:r>
            </a:p>
            <a:p>
              <a:pPr algn="ctr"/>
              <a:r>
                <a:rPr lang="en-US" altLang="ko-KR">
                  <a:latin typeface="NanumSquare" panose="020B0600000101010101" pitchFamily="34" charset="-127"/>
                  <a:ea typeface="NanumSquare" panose="020B0600000101010101" pitchFamily="34" charset="-127"/>
                </a:rPr>
                <a:t>4 </a:t>
              </a:r>
            </a:p>
            <a:p>
              <a:pPr algn="ctr"/>
              <a:r>
                <a:rPr lang="en-US" altLang="ko-KR">
                  <a:latin typeface="NanumSquare" panose="020B0600000101010101" pitchFamily="34" charset="-127"/>
                  <a:ea typeface="NanumSquare" panose="020B0600000101010101" pitchFamily="34" charset="-127"/>
                </a:rPr>
                <a:t>1 </a:t>
              </a:r>
            </a:p>
            <a:p>
              <a:pPr algn="ctr"/>
              <a:r>
                <a:rPr lang="en-US" altLang="ko-KR">
                  <a:latin typeface="NanumSquare" panose="020B0600000101010101" pitchFamily="34" charset="-127"/>
                  <a:ea typeface="NanumSquare" panose="020B0600000101010101" pitchFamily="34" charset="-127"/>
                </a:rPr>
                <a:t>5]</a:t>
              </a:r>
            </a:p>
            <a:p>
              <a:pPr algn="ctr"/>
              <a:endParaRPr lang="en-US" altLang="ko-KR">
                <a:latin typeface="NanumSquare" panose="020B0600000101010101" pitchFamily="34" charset="-127"/>
                <a:ea typeface="NanumSquare" panose="020B0600000101010101" pitchFamily="34" charset="-127"/>
              </a:endParaRPr>
            </a:p>
            <a:p>
              <a:pPr algn="ctr"/>
              <a:r>
                <a:rPr lang="ko-KR" altLang="en-US">
                  <a:latin typeface="NanumSquare" panose="020B0600000101010101" pitchFamily="34" charset="-127"/>
                  <a:ea typeface="NanumSquare" panose="020B0600000101010101" pitchFamily="34" charset="-127"/>
                </a:rPr>
                <a:t>타깃의 형상</a:t>
              </a:r>
              <a:r>
                <a:rPr lang="en-US" altLang="ko-KR">
                  <a:latin typeface="NanumSquare" panose="020B0600000101010101" pitchFamily="34" charset="-127"/>
                  <a:ea typeface="NanumSquare" panose="020B0600000101010101" pitchFamily="34" charset="-127"/>
                </a:rPr>
                <a:t>: (6,)</a:t>
              </a:r>
              <a:endParaRPr lang="ko-KR" altLang="en-US">
                <a:latin typeface="NanumSquare" panose="020B0600000101010101" pitchFamily="34" charset="-127"/>
                <a:ea typeface="NanumSquare" panose="020B0600000101010101" pitchFamily="34" charset="-127"/>
              </a:endParaRPr>
            </a:p>
          </p:txBody>
        </p:sp>
      </p:grpSp>
      <p:sp>
        <p:nvSpPr>
          <p:cNvPr id="19" name="제목 1">
            <a:extLst>
              <a:ext uri="{FF2B5EF4-FFF2-40B4-BE49-F238E27FC236}">
                <a16:creationId xmlns:a16="http://schemas.microsoft.com/office/drawing/2014/main" id="{919033EA-7EDC-8E41-B7C5-755B4CD14F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3841"/>
            <a:ext cx="9144000" cy="449414"/>
          </a:xfrm>
        </p:spPr>
        <p:txBody>
          <a:bodyPr/>
          <a:lstStyle/>
          <a:p>
            <a:r>
              <a:rPr lang="ko-KR" altLang="en-US" dirty="0"/>
              <a:t>학습 데이터 준비</a:t>
            </a:r>
          </a:p>
        </p:txBody>
      </p:sp>
      <p:sp>
        <p:nvSpPr>
          <p:cNvPr id="20" name="내용 개체 틀 5">
            <a:extLst>
              <a:ext uri="{FF2B5EF4-FFF2-40B4-BE49-F238E27FC236}">
                <a16:creationId xmlns:a16="http://schemas.microsoft.com/office/drawing/2014/main" id="{BC7F07D1-13A7-AE4E-95AF-E9A77C700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5576" y="5301208"/>
            <a:ext cx="7632847" cy="44941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ko-KR" altLang="en-US" sz="2400"/>
              <a:t>원핫 표현으로 변환</a:t>
            </a:r>
          </a:p>
        </p:txBody>
      </p:sp>
      <p:sp>
        <p:nvSpPr>
          <p:cNvPr id="21" name="오른쪽 화살표[R] 20">
            <a:extLst>
              <a:ext uri="{FF2B5EF4-FFF2-40B4-BE49-F238E27FC236}">
                <a16:creationId xmlns:a16="http://schemas.microsoft.com/office/drawing/2014/main" id="{0BCFD3AA-6373-9E4F-A411-27E4017F60D7}"/>
              </a:ext>
            </a:extLst>
          </p:cNvPr>
          <p:cNvSpPr/>
          <p:nvPr/>
        </p:nvSpPr>
        <p:spPr>
          <a:xfrm>
            <a:off x="4283967" y="3273971"/>
            <a:ext cx="576064" cy="322853"/>
          </a:xfrm>
          <a:prstGeom prst="rightArrow">
            <a:avLst/>
          </a:prstGeom>
          <a:solidFill>
            <a:srgbClr val="F579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C7DC938F-EA60-AF45-93BD-A8E5A7C6FE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204" t="36117" r="29820"/>
          <a:stretch/>
        </p:blipFill>
        <p:spPr>
          <a:xfrm>
            <a:off x="6981241" y="2369085"/>
            <a:ext cx="2026177" cy="1210643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A3529201-B283-EA42-960D-9204CFCA421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873"/>
          <a:stretch/>
        </p:blipFill>
        <p:spPr>
          <a:xfrm>
            <a:off x="4975517" y="2370744"/>
            <a:ext cx="2005722" cy="2713139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B6A7C7B3-5C92-C84B-A97F-22B21DFDB8D7}"/>
              </a:ext>
            </a:extLst>
          </p:cNvPr>
          <p:cNvSpPr/>
          <p:nvPr/>
        </p:nvSpPr>
        <p:spPr>
          <a:xfrm>
            <a:off x="5428740" y="2004237"/>
            <a:ext cx="10992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b="1">
                <a:latin typeface="NanumSquare" panose="020B0600000101010101" pitchFamily="34" charset="-127"/>
                <a:ea typeface="NanumSquare" panose="020B0600000101010101" pitchFamily="34" charset="-127"/>
              </a:rPr>
              <a:t>contexts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2935992-E51F-B846-8A26-57018D8FA1E6}"/>
              </a:ext>
            </a:extLst>
          </p:cNvPr>
          <p:cNvSpPr/>
          <p:nvPr/>
        </p:nvSpPr>
        <p:spPr>
          <a:xfrm>
            <a:off x="7575432" y="2004237"/>
            <a:ext cx="8377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b="1">
                <a:latin typeface="NanumSquare" panose="020B0600000101010101" pitchFamily="34" charset="-127"/>
                <a:ea typeface="NanumSquare" panose="020B0600000101010101" pitchFamily="34" charset="-127"/>
              </a:rPr>
              <a:t>target</a:t>
            </a:r>
          </a:p>
        </p:txBody>
      </p:sp>
    </p:spTree>
    <p:extLst>
      <p:ext uri="{BB962C8B-B14F-4D97-AF65-F5344CB8AC3E}">
        <p14:creationId xmlns:p14="http://schemas.microsoft.com/office/powerpoint/2010/main" val="9169041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CBOW </a:t>
            </a:r>
            <a:r>
              <a:rPr lang="ko-KR" altLang="en-US" dirty="0"/>
              <a:t>모델 구현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EE3BCBA-DAFA-4073-9158-B305124C38E2}" type="slidenum">
              <a:rPr lang="ko-KR" altLang="en-US" smtClean="0"/>
              <a:pPr/>
              <a:t>16</a:t>
            </a:fld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0CCE3795-681B-7640-A4BB-831139AAEB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013122"/>
            <a:ext cx="5061929" cy="462138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F79C5279-78E2-E346-B07A-6ACCF54A38E1}"/>
              </a:ext>
            </a:extLst>
          </p:cNvPr>
          <p:cNvSpPr txBox="1"/>
          <p:nvPr/>
        </p:nvSpPr>
        <p:spPr>
          <a:xfrm>
            <a:off x="3045197" y="1750992"/>
            <a:ext cx="4248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400">
                <a:latin typeface="NanumSquare" panose="020B0600000101010101" pitchFamily="34" charset="-127"/>
                <a:ea typeface="NanumSquare" panose="020B0600000101010101" pitchFamily="34" charset="-127"/>
              </a:rPr>
              <a:t>인수로 어휘 수와 은닉층의 뉴런 수를 받는다</a:t>
            </a:r>
            <a:r>
              <a:rPr kumimoji="1" lang="en-US" altLang="ko-KR" sz="1400">
                <a:latin typeface="NanumSquare" panose="020B0600000101010101" pitchFamily="34" charset="-127"/>
                <a:ea typeface="NanumSquare" panose="020B0600000101010101" pitchFamily="34" charset="-127"/>
              </a:rPr>
              <a:t>.</a:t>
            </a:r>
            <a:endParaRPr kumimoji="1" lang="ko-KR" altLang="en-US" sz="140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DEE1156-C8A5-EA4E-8162-1D3DF717EFD2}"/>
              </a:ext>
            </a:extLst>
          </p:cNvPr>
          <p:cNvSpPr txBox="1"/>
          <p:nvPr/>
        </p:nvSpPr>
        <p:spPr>
          <a:xfrm>
            <a:off x="3045197" y="2849931"/>
            <a:ext cx="59154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400">
                <a:latin typeface="NanumSquare" panose="020B0600000101010101" pitchFamily="34" charset="-127"/>
                <a:ea typeface="NanumSquare" panose="020B0600000101010101" pitchFamily="34" charset="-127"/>
              </a:rPr>
              <a:t>입력 측의 맥락을 처리하는 </a:t>
            </a:r>
            <a:r>
              <a:rPr kumimoji="1" lang="en-US" altLang="ko-KR" sz="1400">
                <a:latin typeface="NanumSquare" panose="020B0600000101010101" pitchFamily="34" charset="-127"/>
                <a:ea typeface="NanumSquare" panose="020B0600000101010101" pitchFamily="34" charset="-127"/>
              </a:rPr>
              <a:t>MatMul </a:t>
            </a:r>
            <a:r>
              <a:rPr kumimoji="1" lang="ko-KR" altLang="en-US" sz="1400">
                <a:latin typeface="NanumSquare" panose="020B0600000101010101" pitchFamily="34" charset="-127"/>
                <a:ea typeface="NanumSquare" panose="020B0600000101010101" pitchFamily="34" charset="-127"/>
              </a:rPr>
              <a:t>계층은 </a:t>
            </a:r>
            <a:r>
              <a:rPr kumimoji="1" lang="en-US" altLang="ko-KR" sz="1400">
                <a:latin typeface="NanumSquare" panose="020B0600000101010101" pitchFamily="34" charset="-127"/>
                <a:ea typeface="NanumSquare" panose="020B0600000101010101" pitchFamily="34" charset="-127"/>
              </a:rPr>
              <a:t>contexts</a:t>
            </a:r>
            <a:r>
              <a:rPr kumimoji="1" lang="ko-KR" altLang="en-US" sz="1400">
                <a:latin typeface="NanumSquare" panose="020B0600000101010101" pitchFamily="34" charset="-127"/>
                <a:ea typeface="NanumSquare" panose="020B0600000101010101" pitchFamily="34" charset="-127"/>
              </a:rPr>
              <a:t>의 개수만큼 생성 </a:t>
            </a:r>
            <a:r>
              <a:rPr kumimoji="1" lang="en-US" altLang="ko-KR" sz="1400">
                <a:latin typeface="NanumSquare" panose="020B0600000101010101" pitchFamily="34" charset="-127"/>
                <a:ea typeface="NanumSquare" panose="020B0600000101010101" pitchFamily="34" charset="-127"/>
              </a:rPr>
              <a:t>(</a:t>
            </a:r>
            <a:r>
              <a:rPr kumimoji="1" lang="ko-KR" altLang="en-US" sz="1400">
                <a:latin typeface="NanumSquare" panose="020B0600000101010101" pitchFamily="34" charset="-127"/>
                <a:ea typeface="NanumSquare" panose="020B0600000101010101" pitchFamily="34" charset="-127"/>
              </a:rPr>
              <a:t>즉</a:t>
            </a:r>
            <a:r>
              <a:rPr kumimoji="1" lang="en-US" altLang="ko-KR" sz="1400">
                <a:latin typeface="NanumSquare" panose="020B0600000101010101" pitchFamily="34" charset="-127"/>
                <a:ea typeface="NanumSquare" panose="020B0600000101010101" pitchFamily="34" charset="-127"/>
              </a:rPr>
              <a:t>, window_size*2 </a:t>
            </a:r>
            <a:r>
              <a:rPr kumimoji="1" lang="ko-KR" altLang="en-US" sz="1400">
                <a:latin typeface="NanumSquare" panose="020B0600000101010101" pitchFamily="34" charset="-127"/>
                <a:ea typeface="NanumSquare" panose="020B0600000101010101" pitchFamily="34" charset="-127"/>
              </a:rPr>
              <a:t>만큼 생성</a:t>
            </a:r>
            <a:r>
              <a:rPr kumimoji="1" lang="en-US" altLang="ko-KR" sz="1400">
                <a:latin typeface="NanumSquare" panose="020B0600000101010101" pitchFamily="34" charset="-127"/>
                <a:ea typeface="NanumSquare" panose="020B0600000101010101" pitchFamily="34" charset="-127"/>
              </a:rPr>
              <a:t>)</a:t>
            </a:r>
            <a:endParaRPr kumimoji="1" lang="ko-KR" altLang="en-US" sz="140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EF2DF14-D6B0-474B-9A4D-C54919FDDEB0}"/>
              </a:ext>
            </a:extLst>
          </p:cNvPr>
          <p:cNvSpPr txBox="1"/>
          <p:nvPr/>
        </p:nvSpPr>
        <p:spPr>
          <a:xfrm>
            <a:off x="3073397" y="3316542"/>
            <a:ext cx="4248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400">
                <a:latin typeface="NanumSquare" panose="020B0600000101010101" pitchFamily="34" charset="-127"/>
                <a:ea typeface="NanumSquare" panose="020B0600000101010101" pitchFamily="34" charset="-127"/>
              </a:rPr>
              <a:t>출력층의 </a:t>
            </a:r>
            <a:r>
              <a:rPr kumimoji="1" lang="en-US" altLang="ko-KR" sz="1400">
                <a:latin typeface="NanumSquare" panose="020B0600000101010101" pitchFamily="34" charset="-127"/>
                <a:ea typeface="NanumSquare" panose="020B0600000101010101" pitchFamily="34" charset="-127"/>
              </a:rPr>
              <a:t>MatMul</a:t>
            </a:r>
            <a:r>
              <a:rPr kumimoji="1" lang="ko-KR" altLang="en-US" sz="1400">
                <a:latin typeface="NanumSquare" panose="020B0600000101010101" pitchFamily="34" charset="-127"/>
                <a:ea typeface="NanumSquare" panose="020B0600000101010101" pitchFamily="34" charset="-127"/>
              </a:rPr>
              <a:t> 계층 하나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18ABC85-4E97-FB47-B763-6F49169DE42B}"/>
              </a:ext>
            </a:extLst>
          </p:cNvPr>
          <p:cNvSpPr txBox="1"/>
          <p:nvPr/>
        </p:nvSpPr>
        <p:spPr>
          <a:xfrm>
            <a:off x="3409272" y="5154316"/>
            <a:ext cx="4248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400">
                <a:latin typeface="NanumSquare" panose="020B0600000101010101" pitchFamily="34" charset="-127"/>
                <a:ea typeface="NanumSquare" panose="020B0600000101010101" pitchFamily="34" charset="-127"/>
              </a:rPr>
              <a:t>인스턴스 변수에 단어의 분산 표현을 저장한다</a:t>
            </a:r>
            <a:r>
              <a:rPr kumimoji="1" lang="en-US" altLang="ko-KR" sz="1400">
                <a:latin typeface="NanumSquare" panose="020B0600000101010101" pitchFamily="34" charset="-127"/>
                <a:ea typeface="NanumSquare" panose="020B0600000101010101" pitchFamily="34" charset="-127"/>
              </a:rPr>
              <a:t>.</a:t>
            </a:r>
            <a:endParaRPr kumimoji="1" lang="ko-KR" altLang="en-US" sz="140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FA3C2F2-C0BA-A844-90EC-25CFDA669B52}"/>
              </a:ext>
            </a:extLst>
          </p:cNvPr>
          <p:cNvSpPr txBox="1"/>
          <p:nvPr/>
        </p:nvSpPr>
        <p:spPr>
          <a:xfrm>
            <a:off x="3347864" y="3575118"/>
            <a:ext cx="4248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>
                <a:latin typeface="NanumSquare" panose="020B0600000101010101" pitchFamily="34" charset="-127"/>
                <a:ea typeface="NanumSquare" panose="020B0600000101010101" pitchFamily="34" charset="-127"/>
              </a:rPr>
              <a:t>SoftmaxWithLoss</a:t>
            </a:r>
            <a:r>
              <a:rPr kumimoji="1" lang="ko-KR" altLang="en-US" sz="1400">
                <a:latin typeface="NanumSquare" panose="020B0600000101010101" pitchFamily="34" charset="-127"/>
                <a:ea typeface="NanumSquare" panose="020B0600000101010101" pitchFamily="34" charset="-127"/>
              </a:rPr>
              <a:t> 계층 하나</a:t>
            </a:r>
          </a:p>
        </p:txBody>
      </p:sp>
    </p:spTree>
    <p:extLst>
      <p:ext uri="{BB962C8B-B14F-4D97-AF65-F5344CB8AC3E}">
        <p14:creationId xmlns:p14="http://schemas.microsoft.com/office/powerpoint/2010/main" val="25284932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C5A1FD8-DCF7-8246-B358-2EF96C4BE6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567" y="3329843"/>
            <a:ext cx="3453346" cy="202307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5F1C7C9-A797-684E-B79A-4BE0FD4D49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566" y="918979"/>
            <a:ext cx="4242886" cy="2022662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CBOW </a:t>
            </a:r>
            <a:r>
              <a:rPr lang="ko-KR" altLang="en-US" dirty="0"/>
              <a:t>모델 구현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EE3BCBA-DAFA-4073-9158-B305124C38E2}" type="slidenum">
              <a:rPr lang="ko-KR" altLang="en-US" smtClean="0"/>
              <a:pPr/>
              <a:t>17</a:t>
            </a:fld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79C5279-78E2-E346-B07A-6ACCF54A38E1}"/>
              </a:ext>
            </a:extLst>
          </p:cNvPr>
          <p:cNvSpPr txBox="1"/>
          <p:nvPr/>
        </p:nvSpPr>
        <p:spPr>
          <a:xfrm>
            <a:off x="1115616" y="918979"/>
            <a:ext cx="42484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400" b="1">
                <a:latin typeface="NanumSquare" panose="020B0600000101010101" pitchFamily="34" charset="-127"/>
                <a:ea typeface="NanumSquare" panose="020B0600000101010101" pitchFamily="34" charset="-127"/>
              </a:rPr>
              <a:t>신경망의 순전파 메서드</a:t>
            </a:r>
          </a:p>
          <a:p>
            <a:r>
              <a:rPr kumimoji="1" lang="en-US" altLang="ko-KR" sz="1400" b="1">
                <a:latin typeface="NanumSquare" panose="020B0600000101010101" pitchFamily="34" charset="-127"/>
                <a:ea typeface="NanumSquare" panose="020B0600000101010101" pitchFamily="34" charset="-127"/>
              </a:rPr>
              <a:t>:</a:t>
            </a:r>
            <a:r>
              <a:rPr kumimoji="1" lang="ko-KR" altLang="en-US" sz="1400" b="1">
                <a:latin typeface="NanumSquare" panose="020B0600000101010101" pitchFamily="34" charset="-127"/>
                <a:ea typeface="NanumSquare" panose="020B0600000101010101" pitchFamily="34" charset="-127"/>
              </a:rPr>
              <a:t> 인수로 맥락과 타깃을 받아서 </a:t>
            </a:r>
            <a:r>
              <a:rPr kumimoji="1" lang="en-US" altLang="ko-KR" sz="1400" b="1">
                <a:latin typeface="NanumSquare" panose="020B0600000101010101" pitchFamily="34" charset="-127"/>
                <a:ea typeface="NanumSquare" panose="020B0600000101010101" pitchFamily="34" charset="-127"/>
              </a:rPr>
              <a:t>loss</a:t>
            </a:r>
            <a:r>
              <a:rPr kumimoji="1" lang="ko-KR" altLang="en-US" sz="1400" b="1">
                <a:latin typeface="NanumSquare" panose="020B0600000101010101" pitchFamily="34" charset="-127"/>
                <a:ea typeface="NanumSquare" panose="020B0600000101010101" pitchFamily="34" charset="-127"/>
              </a:rPr>
              <a:t>를 반환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DEE1156-C8A5-EA4E-8162-1D3DF717EFD2}"/>
              </a:ext>
            </a:extLst>
          </p:cNvPr>
          <p:cNvSpPr txBox="1"/>
          <p:nvPr/>
        </p:nvSpPr>
        <p:spPr>
          <a:xfrm>
            <a:off x="4597519" y="1506254"/>
            <a:ext cx="335885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>
                <a:latin typeface="NanumSquare" panose="020B0600000101010101" pitchFamily="34" charset="-127"/>
                <a:ea typeface="NanumSquare" panose="020B0600000101010101" pitchFamily="34" charset="-127"/>
              </a:rPr>
              <a:t>contexts.shape = (6, 2, 7)</a:t>
            </a:r>
          </a:p>
          <a:p>
            <a:r>
              <a:rPr kumimoji="1" lang="en-US" altLang="ko-KR" sz="1400">
                <a:latin typeface="NanumSquare" panose="020B0600000101010101" pitchFamily="34" charset="-127"/>
                <a:ea typeface="NanumSquare" panose="020B0600000101010101" pitchFamily="34" charset="-127"/>
              </a:rPr>
              <a:t>0</a:t>
            </a:r>
            <a:r>
              <a:rPr kumimoji="1" lang="ko-KR" altLang="en-US" sz="1400">
                <a:latin typeface="NanumSquare" panose="020B0600000101010101" pitchFamily="34" charset="-127"/>
                <a:ea typeface="NanumSquare" panose="020B0600000101010101" pitchFamily="34" charset="-127"/>
              </a:rPr>
              <a:t>번째 차원의 원소 수 </a:t>
            </a:r>
            <a:r>
              <a:rPr kumimoji="1" lang="en-US" altLang="ko-KR" sz="1400">
                <a:latin typeface="NanumSquare" panose="020B0600000101010101" pitchFamily="34" charset="-127"/>
                <a:ea typeface="NanumSquare" panose="020B0600000101010101" pitchFamily="34" charset="-127"/>
              </a:rPr>
              <a:t>: </a:t>
            </a:r>
            <a:r>
              <a:rPr kumimoji="1" lang="ko-KR" altLang="en-US" sz="1400">
                <a:latin typeface="NanumSquare" panose="020B0600000101010101" pitchFamily="34" charset="-127"/>
                <a:ea typeface="NanumSquare" panose="020B0600000101010101" pitchFamily="34" charset="-127"/>
              </a:rPr>
              <a:t>미니배치의 수 </a:t>
            </a:r>
            <a:endParaRPr kumimoji="1" lang="en-US" altLang="ko-KR" sz="1400"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r>
              <a:rPr kumimoji="1" lang="en-US" altLang="ko-KR" sz="1400">
                <a:latin typeface="NanumSquare" panose="020B0600000101010101" pitchFamily="34" charset="-127"/>
                <a:ea typeface="NanumSquare" panose="020B0600000101010101" pitchFamily="34" charset="-127"/>
              </a:rPr>
              <a:t>1</a:t>
            </a:r>
            <a:r>
              <a:rPr kumimoji="1" lang="ko-KR" altLang="en-US" sz="1400">
                <a:latin typeface="NanumSquare" panose="020B0600000101010101" pitchFamily="34" charset="-127"/>
                <a:ea typeface="NanumSquare" panose="020B0600000101010101" pitchFamily="34" charset="-127"/>
              </a:rPr>
              <a:t>번째 차원의 원소 수 </a:t>
            </a:r>
            <a:r>
              <a:rPr kumimoji="1" lang="en-US" altLang="ko-KR" sz="1400">
                <a:latin typeface="NanumSquare" panose="020B0600000101010101" pitchFamily="34" charset="-127"/>
                <a:ea typeface="NanumSquare" panose="020B0600000101010101" pitchFamily="34" charset="-127"/>
              </a:rPr>
              <a:t>: </a:t>
            </a:r>
            <a:r>
              <a:rPr kumimoji="1" lang="ko-KR" altLang="en-US" sz="1400">
                <a:latin typeface="NanumSquare" panose="020B0600000101010101" pitchFamily="34" charset="-127"/>
                <a:ea typeface="NanumSquare" panose="020B0600000101010101" pitchFamily="34" charset="-127"/>
              </a:rPr>
              <a:t>맥락의 윈도우 크기</a:t>
            </a:r>
            <a:r>
              <a:rPr kumimoji="1" lang="en-US" altLang="ko-KR" sz="1400">
                <a:latin typeface="NanumSquare" panose="020B0600000101010101" pitchFamily="34" charset="-127"/>
                <a:ea typeface="NanumSquare" panose="020B0600000101010101" pitchFamily="34" charset="-127"/>
              </a:rPr>
              <a:t>, </a:t>
            </a:r>
          </a:p>
          <a:p>
            <a:r>
              <a:rPr kumimoji="1" lang="en-US" altLang="ko-KR" sz="1400">
                <a:latin typeface="NanumSquare" panose="020B0600000101010101" pitchFamily="34" charset="-127"/>
                <a:ea typeface="NanumSquare" panose="020B0600000101010101" pitchFamily="34" charset="-127"/>
              </a:rPr>
              <a:t>2</a:t>
            </a:r>
            <a:r>
              <a:rPr kumimoji="1" lang="ko-KR" altLang="en-US" sz="1400">
                <a:latin typeface="NanumSquare" panose="020B0600000101010101" pitchFamily="34" charset="-127"/>
                <a:ea typeface="NanumSquare" panose="020B0600000101010101" pitchFamily="34" charset="-127"/>
              </a:rPr>
              <a:t>번째 차원 </a:t>
            </a:r>
            <a:r>
              <a:rPr kumimoji="1" lang="en-US" altLang="ko-KR" sz="1400">
                <a:latin typeface="NanumSquare" panose="020B0600000101010101" pitchFamily="34" charset="-127"/>
                <a:ea typeface="NanumSquare" panose="020B0600000101010101" pitchFamily="34" charset="-127"/>
              </a:rPr>
              <a:t>: </a:t>
            </a:r>
            <a:r>
              <a:rPr kumimoji="1" lang="ko-KR" altLang="en-US" sz="1400">
                <a:latin typeface="NanumSquare" panose="020B0600000101010101" pitchFamily="34" charset="-127"/>
                <a:ea typeface="NanumSquare" panose="020B0600000101010101" pitchFamily="34" charset="-127"/>
              </a:rPr>
              <a:t>원 핫 벡터 크기</a:t>
            </a:r>
            <a:endParaRPr kumimoji="1" lang="en-US" altLang="ko-KR" sz="1400"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endParaRPr kumimoji="1" lang="en-US" altLang="ko-KR" sz="1400"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r>
              <a:rPr kumimoji="1" lang="en-US" altLang="ko-KR" sz="1400">
                <a:latin typeface="NanumSquare" panose="020B0600000101010101" pitchFamily="34" charset="-127"/>
                <a:ea typeface="NanumSquare" panose="020B0600000101010101" pitchFamily="34" charset="-127"/>
              </a:rPr>
              <a:t>target.shape = (6, 7)</a:t>
            </a:r>
            <a:endParaRPr kumimoji="1" lang="ko-KR" altLang="en-US" sz="140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FA3C2F2-C0BA-A844-90EC-25CFDA669B52}"/>
              </a:ext>
            </a:extLst>
          </p:cNvPr>
          <p:cNvSpPr txBox="1"/>
          <p:nvPr/>
        </p:nvSpPr>
        <p:spPr>
          <a:xfrm>
            <a:off x="1115616" y="3329843"/>
            <a:ext cx="48245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400" b="1">
                <a:latin typeface="NanumSquare" panose="020B0600000101010101" pitchFamily="34" charset="-127"/>
                <a:ea typeface="NanumSquare" panose="020B0600000101010101" pitchFamily="34" charset="-127"/>
              </a:rPr>
              <a:t>신경망의 역전파 메서드</a:t>
            </a:r>
            <a:endParaRPr kumimoji="1" lang="en-US" altLang="ko-KR" sz="1400" b="1"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r>
              <a:rPr kumimoji="1" lang="en-US" altLang="ko-KR" sz="1400" b="1">
                <a:latin typeface="NanumSquare" panose="020B0600000101010101" pitchFamily="34" charset="-127"/>
                <a:ea typeface="NanumSquare" panose="020B0600000101010101" pitchFamily="34" charset="-127"/>
              </a:rPr>
              <a:t>:</a:t>
            </a:r>
            <a:r>
              <a:rPr kumimoji="1" lang="ko-KR" altLang="en-US" sz="1400" b="1">
                <a:latin typeface="NanumSquare" panose="020B0600000101010101" pitchFamily="34" charset="-127"/>
                <a:ea typeface="NanumSquare" panose="020B0600000101010101" pitchFamily="34" charset="-127"/>
              </a:rPr>
              <a:t> 기울기를 순전파 때와는 반대 방향으로 전파 </a:t>
            </a:r>
            <a:r>
              <a:rPr kumimoji="1" lang="en-US" altLang="ko-KR" sz="1400" b="1">
                <a:latin typeface="NanumSquare" panose="020B0600000101010101" pitchFamily="34" charset="-127"/>
                <a:ea typeface="NanumSquare" panose="020B0600000101010101" pitchFamily="34" charset="-127"/>
              </a:rPr>
              <a:t>;</a:t>
            </a:r>
            <a:r>
              <a:rPr kumimoji="1" lang="ko-KR" altLang="en-US" sz="1400" b="1">
                <a:latin typeface="NanumSquare" panose="020B0600000101010101" pitchFamily="34" charset="-127"/>
                <a:ea typeface="NanumSquare" panose="020B0600000101010101" pitchFamily="34" charset="-127"/>
              </a:rPr>
              <a:t> 학습의 핵심</a:t>
            </a:r>
          </a:p>
        </p:txBody>
      </p:sp>
    </p:spTree>
    <p:extLst>
      <p:ext uri="{BB962C8B-B14F-4D97-AF65-F5344CB8AC3E}">
        <p14:creationId xmlns:p14="http://schemas.microsoft.com/office/powerpoint/2010/main" val="22360425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CBOW</a:t>
            </a:r>
            <a:r>
              <a:rPr lang="ko-KR" altLang="en-US" dirty="0"/>
              <a:t> 모델 학습</a:t>
            </a:r>
          </a:p>
        </p:txBody>
      </p:sp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A4A8AC9E-C1E4-2844-8665-5E676B0945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0"/>
              <a:t>window_size = 1</a:t>
            </a:r>
          </a:p>
          <a:p>
            <a:r>
              <a:rPr lang="en-US" altLang="ko-KR" b="0"/>
              <a:t>hidden_size = 5</a:t>
            </a:r>
          </a:p>
          <a:p>
            <a:r>
              <a:rPr lang="en-US" altLang="ko-KR" b="0"/>
              <a:t>batch_size = 3</a:t>
            </a:r>
            <a:r>
              <a:rPr lang="ko-KR" altLang="en-US" b="0"/>
              <a:t> </a:t>
            </a:r>
            <a:r>
              <a:rPr lang="en-US" altLang="ko-KR" b="0"/>
              <a:t>:</a:t>
            </a:r>
            <a:r>
              <a:rPr lang="ko-KR" altLang="en-US" b="0"/>
              <a:t> 몇 개의 샘플로 가중치를 갱신할 것인지 지정</a:t>
            </a:r>
            <a:endParaRPr lang="en-US" altLang="ko-KR" b="0"/>
          </a:p>
          <a:p>
            <a:r>
              <a:rPr lang="en-US" altLang="ko-KR" b="0"/>
              <a:t>max_epoch = 1000</a:t>
            </a:r>
            <a:r>
              <a:rPr lang="ko-KR" altLang="en-US" b="0"/>
              <a:t> </a:t>
            </a:r>
            <a:r>
              <a:rPr lang="en-US" altLang="ko-KR" b="0"/>
              <a:t>:</a:t>
            </a:r>
            <a:r>
              <a:rPr lang="ko-KR" altLang="en-US" b="0"/>
              <a:t> 학습 반복 횟수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A591B658-6219-2F44-A3AB-19FF46E99C89}"/>
              </a:ext>
            </a:extLst>
          </p:cNvPr>
          <p:cNvGrpSpPr/>
          <p:nvPr/>
        </p:nvGrpSpPr>
        <p:grpSpPr>
          <a:xfrm>
            <a:off x="539552" y="2746247"/>
            <a:ext cx="3456384" cy="3456384"/>
            <a:chOff x="161348" y="982629"/>
            <a:chExt cx="4718910" cy="4266078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B3027625-E02D-054F-892F-646B6B313B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1348" y="982629"/>
              <a:ext cx="4410652" cy="622300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41AD7376-381C-014A-8F30-9D270EC66D3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6561" y="1718397"/>
              <a:ext cx="4410652" cy="588922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DBF91C4B-D3B9-1845-8D3E-31E09414C5A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5809" y="3491260"/>
              <a:ext cx="4457700" cy="812800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9E68FB22-D00D-584D-9E28-2B17AE2C232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99094" y="4499407"/>
              <a:ext cx="4457700" cy="749300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8E943866-5E7E-1143-BA81-2784E47E4AD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06658" y="2355104"/>
              <a:ext cx="4673600" cy="1155700"/>
            </a:xfrm>
            <a:prstGeom prst="rect">
              <a:avLst/>
            </a:prstGeom>
          </p:spPr>
        </p:pic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BEE0E33B-8D31-6849-804A-0226B363E22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21565" y="2834154"/>
            <a:ext cx="4457700" cy="298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271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통계 기반 기법</a:t>
            </a:r>
            <a:r>
              <a:rPr lang="en-US" altLang="ko-KR" dirty="0"/>
              <a:t> vs. </a:t>
            </a:r>
            <a:r>
              <a:rPr lang="ko-KR" altLang="en-US" dirty="0"/>
              <a:t>추론 기반 기법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179512" y="908720"/>
                <a:ext cx="8784976" cy="532859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ko-KR" altLang="en-US" sz="1800"/>
                  <a:t>통계 기반 기법의 문제점 </a:t>
                </a:r>
                <a:r>
                  <a:rPr lang="en-US" altLang="ko-KR" sz="1800"/>
                  <a:t>:</a:t>
                </a:r>
                <a:r>
                  <a:rPr lang="ko-KR" altLang="en-US" sz="1800"/>
                  <a:t> 대규모 말뭉치를 다룰 때 𝑂</a:t>
                </a:r>
                <a:r>
                  <a:rPr lang="en-US" altLang="ko-KR" sz="1800"/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800" b="1" i="1"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  <m:sup>
                        <m:r>
                          <a:rPr lang="en-US" altLang="ko-KR" sz="1800" b="1" i="1">
                            <a:latin typeface="Cambria Math" panose="02040503050406030204" pitchFamily="18" charset="0"/>
                          </a:rPr>
                          <m:t>𝟑</m:t>
                        </m:r>
                      </m:sup>
                    </m:sSup>
                  </m:oMath>
                </a14:m>
                <a:r>
                  <a:rPr lang="en-US" altLang="ko-KR" sz="1800"/>
                  <a:t>) </a:t>
                </a:r>
                <a:r>
                  <a:rPr lang="ko-KR" altLang="en-US" sz="1800"/>
                  <a:t>의 비용이 든다</a:t>
                </a:r>
                <a:r>
                  <a:rPr lang="en-US" altLang="ko-KR" sz="1800"/>
                  <a:t>.</a:t>
                </a:r>
              </a:p>
              <a:p>
                <a:pPr marL="0" indent="0">
                  <a:buNone/>
                </a:pPr>
                <a:r>
                  <a:rPr lang="en-US" altLang="ko-KR" sz="1600" b="0"/>
                  <a:t>(review : </a:t>
                </a:r>
                <a:r>
                  <a:rPr lang="ko-KR" altLang="en-US" sz="1600" b="0"/>
                  <a:t>말뭉치 </a:t>
                </a:r>
                <a:r>
                  <a:rPr lang="en-US" altLang="ko-KR" sz="1600" b="0">
                    <a:sym typeface="Wingdings" pitchFamily="2" charset="2"/>
                  </a:rPr>
                  <a:t></a:t>
                </a:r>
                <a:r>
                  <a:rPr lang="ko-KR" altLang="en-US" sz="1600" b="0">
                    <a:sym typeface="Wingdings" pitchFamily="2" charset="2"/>
                  </a:rPr>
                  <a:t> </a:t>
                </a:r>
                <a:r>
                  <a:rPr lang="ko-KR" altLang="en-US" sz="1600" b="0"/>
                  <a:t>동시발생 행렬 </a:t>
                </a:r>
                <a:r>
                  <a:rPr lang="en-US" altLang="ko-KR" sz="1600" b="0">
                    <a:sym typeface="Wingdings" pitchFamily="2" charset="2"/>
                  </a:rPr>
                  <a:t></a:t>
                </a:r>
                <a:r>
                  <a:rPr lang="ko-KR" altLang="en-US" sz="1600" b="0">
                    <a:sym typeface="Wingdings" pitchFamily="2" charset="2"/>
                  </a:rPr>
                  <a:t> </a:t>
                </a:r>
                <a:r>
                  <a:rPr lang="en-US" altLang="ko-KR" sz="1600" b="0">
                    <a:sym typeface="Wingdings" pitchFamily="2" charset="2"/>
                  </a:rPr>
                  <a:t>SVD</a:t>
                </a:r>
                <a:r>
                  <a:rPr lang="ko-KR" altLang="en-US" sz="1600" b="0">
                    <a:sym typeface="Wingdings" pitchFamily="2" charset="2"/>
                  </a:rPr>
                  <a:t> 적용 </a:t>
                </a:r>
                <a:r>
                  <a:rPr lang="en-US" altLang="ko-KR" sz="1600" b="0">
                    <a:sym typeface="Wingdings" pitchFamily="2" charset="2"/>
                  </a:rPr>
                  <a:t></a:t>
                </a:r>
                <a:r>
                  <a:rPr lang="ko-KR" altLang="en-US" sz="1600" b="0">
                    <a:sym typeface="Wingdings" pitchFamily="2" charset="2"/>
                  </a:rPr>
                  <a:t> 단어의 분산 표현</a:t>
                </a:r>
                <a:r>
                  <a:rPr lang="en-US" altLang="ko-KR" sz="1600" b="0"/>
                  <a:t>)</a:t>
                </a:r>
              </a:p>
              <a:p>
                <a:pPr marL="0" indent="0">
                  <a:buNone/>
                </a:pPr>
                <a:r>
                  <a:rPr lang="en-US" altLang="ko-KR" sz="1600" b="0"/>
                  <a:t>(100</a:t>
                </a:r>
                <a:r>
                  <a:rPr lang="ko-KR" altLang="en-US" sz="1600" b="0"/>
                  <a:t>만개 어휘 말뭉치 </a:t>
                </a:r>
                <a:r>
                  <a:rPr lang="en-US" altLang="ko-KR" sz="1600" b="0">
                    <a:sym typeface="Wingdings" pitchFamily="2" charset="2"/>
                  </a:rPr>
                  <a:t></a:t>
                </a:r>
                <a:r>
                  <a:rPr lang="ko-KR" altLang="en-US" sz="1600" b="0">
                    <a:sym typeface="Wingdings" pitchFamily="2" charset="2"/>
                  </a:rPr>
                  <a:t> </a:t>
                </a:r>
                <a:r>
                  <a:rPr lang="en-US" altLang="ko-KR" sz="1600" b="0">
                    <a:sym typeface="Wingdings" pitchFamily="2" charset="2"/>
                  </a:rPr>
                  <a:t>100</a:t>
                </a:r>
                <a:r>
                  <a:rPr lang="ko-KR" altLang="en-US" sz="1600" b="0">
                    <a:sym typeface="Wingdings" pitchFamily="2" charset="2"/>
                  </a:rPr>
                  <a:t>만</a:t>
                </a:r>
                <a:r>
                  <a:rPr lang="en-US" altLang="ko-KR" sz="1600" b="0">
                    <a:sym typeface="Wingdings" pitchFamily="2" charset="2"/>
                  </a:rPr>
                  <a:t> X</a:t>
                </a:r>
                <a:r>
                  <a:rPr lang="ko-KR" altLang="en-US" sz="1600" b="0">
                    <a:sym typeface="Wingdings" pitchFamily="2" charset="2"/>
                  </a:rPr>
                  <a:t> </a:t>
                </a:r>
                <a:r>
                  <a:rPr lang="en-US" altLang="ko-KR" sz="1600" b="0">
                    <a:sym typeface="Wingdings" pitchFamily="2" charset="2"/>
                  </a:rPr>
                  <a:t>100</a:t>
                </a:r>
                <a:r>
                  <a:rPr lang="ko-KR" altLang="en-US" sz="1600" b="0">
                    <a:sym typeface="Wingdings" pitchFamily="2" charset="2"/>
                  </a:rPr>
                  <a:t>만의 동시발생 행렬 </a:t>
                </a:r>
                <a:r>
                  <a:rPr lang="en-US" altLang="ko-KR" sz="1600" b="0">
                    <a:sym typeface="Wingdings" pitchFamily="2" charset="2"/>
                  </a:rPr>
                  <a:t></a:t>
                </a:r>
                <a:r>
                  <a:rPr lang="ko-KR" altLang="en-US" sz="1600" b="0">
                    <a:sym typeface="Wingdings" pitchFamily="2" charset="2"/>
                  </a:rPr>
                  <a:t> </a:t>
                </a:r>
                <a:r>
                  <a:rPr lang="en-US" altLang="ko-KR" sz="1600" b="0">
                    <a:sym typeface="Wingdings" pitchFamily="2" charset="2"/>
                  </a:rPr>
                  <a:t>100</a:t>
                </a:r>
                <a:r>
                  <a:rPr lang="ko-KR" altLang="en-US" sz="1600" b="0">
                    <a:sym typeface="Wingdings" pitchFamily="2" charset="2"/>
                  </a:rPr>
                  <a:t>만</a:t>
                </a:r>
                <a:r>
                  <a:rPr lang="en-US" altLang="ko-KR" sz="1600" b="0">
                    <a:sym typeface="Wingdings" pitchFamily="2" charset="2"/>
                  </a:rPr>
                  <a:t>X100</a:t>
                </a:r>
                <a:r>
                  <a:rPr lang="ko-KR" altLang="en-US" sz="1600" b="0">
                    <a:sym typeface="Wingdings" pitchFamily="2" charset="2"/>
                  </a:rPr>
                  <a:t>만</a:t>
                </a:r>
                <a:r>
                  <a:rPr lang="en-US" altLang="ko-KR" sz="1600" b="0">
                    <a:sym typeface="Wingdings" pitchFamily="2" charset="2"/>
                  </a:rPr>
                  <a:t>X100</a:t>
                </a:r>
                <a:r>
                  <a:rPr lang="ko-KR" altLang="en-US" sz="1600" b="0">
                    <a:sym typeface="Wingdings" pitchFamily="2" charset="2"/>
                  </a:rPr>
                  <a:t>만의 비용</a:t>
                </a:r>
                <a:r>
                  <a:rPr lang="en-US" altLang="ko-KR" sz="1600" b="0">
                    <a:sym typeface="Wingdings" pitchFamily="2" charset="2"/>
                  </a:rPr>
                  <a:t>…)</a:t>
                </a:r>
                <a:endParaRPr lang="en-US" altLang="ko-KR" sz="1600" b="0"/>
              </a:p>
              <a:p>
                <a:pPr marL="0" indent="0">
                  <a:buNone/>
                </a:pPr>
                <a:endParaRPr lang="en-US" altLang="ko-KR" sz="1800" b="0"/>
              </a:p>
              <a:p>
                <a:pPr marL="0" indent="0">
                  <a:buNone/>
                </a:pPr>
                <a:endParaRPr lang="en-US" altLang="ko-KR" sz="1800" b="0"/>
              </a:p>
              <a:p>
                <a:pPr marL="0" indent="0">
                  <a:buNone/>
                </a:pPr>
                <a:endParaRPr lang="en-US" altLang="ko-KR" sz="1800" b="0"/>
              </a:p>
              <a:p>
                <a:pPr marL="0" indent="0">
                  <a:buNone/>
                </a:pPr>
                <a:endParaRPr lang="en-US" altLang="ko-KR" sz="1800" b="0"/>
              </a:p>
              <a:p>
                <a:pPr marL="0" indent="0">
                  <a:buNone/>
                </a:pPr>
                <a:endParaRPr lang="en-US" altLang="ko-KR" sz="1800" b="0"/>
              </a:p>
              <a:p>
                <a:pPr marL="0" indent="0">
                  <a:buNone/>
                </a:pPr>
                <a:endParaRPr lang="en-US" altLang="ko-KR" sz="1800" b="0"/>
              </a:p>
              <a:p>
                <a:pPr marL="0" indent="0">
                  <a:buNone/>
                </a:pPr>
                <a:r>
                  <a:rPr lang="ko-KR" altLang="en-US" b="0"/>
                  <a:t>통계 기반 기법 </a:t>
                </a:r>
                <a:r>
                  <a:rPr lang="en-US" altLang="ko-KR" b="0"/>
                  <a:t>: </a:t>
                </a:r>
                <a:r>
                  <a:rPr lang="ko-KR" altLang="en-US" b="0"/>
                  <a:t>학습 데이터를 한꺼번에 처리 </a:t>
                </a:r>
                <a:r>
                  <a:rPr lang="en-US" altLang="ko-KR" b="0"/>
                  <a:t>(</a:t>
                </a:r>
                <a:r>
                  <a:rPr lang="ko-KR" altLang="en-US" b="0"/>
                  <a:t>배치 학습</a:t>
                </a:r>
                <a:r>
                  <a:rPr lang="en-US" altLang="ko-KR" b="0"/>
                  <a:t>)</a:t>
                </a:r>
              </a:p>
              <a:p>
                <a:pPr marL="0" indent="0">
                  <a:buNone/>
                </a:pPr>
                <a:r>
                  <a:rPr lang="ko-KR" altLang="en-US" b="0"/>
                  <a:t>추론 기반 기법 </a:t>
                </a:r>
                <a:r>
                  <a:rPr lang="en-US" altLang="ko-KR" b="0"/>
                  <a:t>: </a:t>
                </a:r>
                <a:r>
                  <a:rPr lang="ko-KR" altLang="en-US" b="0"/>
                  <a:t>학습 데이터의 일부를 사용하여 순차적으로 학습 </a:t>
                </a:r>
                <a:r>
                  <a:rPr lang="en-US" altLang="ko-KR" b="0"/>
                  <a:t>(</a:t>
                </a:r>
                <a:r>
                  <a:rPr lang="ko-KR" altLang="en-US" b="0"/>
                  <a:t>미니배치 학습</a:t>
                </a:r>
                <a:r>
                  <a:rPr lang="en-US" altLang="ko-KR" b="0"/>
                  <a:t>)</a:t>
                </a:r>
              </a:p>
              <a:p>
                <a:pPr marL="0" indent="0">
                  <a:buNone/>
                </a:pPr>
                <a:endParaRPr lang="en-US" altLang="ko-KR" sz="1800" b="0"/>
              </a:p>
              <a:p>
                <a:pPr marL="0" indent="0">
                  <a:buNone/>
                </a:pPr>
                <a:r>
                  <a:rPr lang="ko-KR" altLang="en-US" sz="1800"/>
                  <a:t>미니배치 학습은 계산량이 큰 작업을 처리할 때 효율적</a:t>
                </a:r>
                <a:r>
                  <a:rPr lang="en-US" altLang="ko-KR" sz="1800"/>
                  <a:t>. </a:t>
                </a:r>
                <a:r>
                  <a:rPr lang="ko-KR" altLang="en-US" sz="1800"/>
                  <a:t>데이터를 작게 나눠 학습하기 때문에 연산 가능</a:t>
                </a:r>
                <a:r>
                  <a:rPr lang="en-US" altLang="ko-KR" sz="1800"/>
                  <a:t>. </a:t>
                </a:r>
                <a:r>
                  <a:rPr lang="ko-KR" altLang="en-US" sz="1800"/>
                  <a:t>또한 병렬 계산도 가능하게 하여 학습 속도 또한 높일 수 있다</a:t>
                </a:r>
                <a:r>
                  <a:rPr lang="en-US" altLang="ko-KR" sz="1800"/>
                  <a:t>.</a:t>
                </a:r>
                <a:endParaRPr lang="en-US" altLang="ko-KR" sz="1800" dirty="0"/>
              </a:p>
              <a:p>
                <a:pPr marL="0" indent="0">
                  <a:buNone/>
                </a:pPr>
                <a:endParaRPr lang="en-US" altLang="ko-KR" sz="1800" b="0" dirty="0"/>
              </a:p>
            </p:txBody>
          </p:sp>
        </mc:Choice>
        <mc:Fallback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9512" y="908720"/>
                <a:ext cx="8784976" cy="5328591"/>
              </a:xfrm>
              <a:blipFill>
                <a:blip r:embed="rId3"/>
                <a:stretch>
                  <a:fillRect l="-577" t="-2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EE3BCBA-DAFA-4073-9158-B305124C38E2}" type="slidenum">
              <a:rPr lang="ko-KR" altLang="en-US" smtClean="0"/>
              <a:pPr/>
              <a:t>1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814739C-057D-814B-BE00-1215D0A1DB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8542" y="2132856"/>
            <a:ext cx="6326916" cy="18002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0947E357-F1C4-0243-9250-7F0E21AD60CA}"/>
              </a:ext>
            </a:extLst>
          </p:cNvPr>
          <p:cNvSpPr/>
          <p:nvPr/>
        </p:nvSpPr>
        <p:spPr>
          <a:xfrm>
            <a:off x="179512" y="4077072"/>
            <a:ext cx="8784976" cy="1008112"/>
          </a:xfrm>
          <a:prstGeom prst="rect">
            <a:avLst/>
          </a:prstGeom>
          <a:noFill/>
          <a:ln w="38100">
            <a:solidFill>
              <a:srgbClr val="F579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373333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CBOW</a:t>
            </a:r>
            <a:r>
              <a:rPr lang="ko-KR" altLang="en-US" dirty="0"/>
              <a:t> 모델 학습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EE3BCBA-DAFA-4073-9158-B305124C38E2}" type="slidenum">
              <a:rPr lang="ko-KR" altLang="en-US" smtClean="0"/>
              <a:pPr/>
              <a:t>19</a:t>
            </a:fld>
            <a:endParaRPr lang="ko-KR" altLang="en-US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AC7EBE30-B7A2-A64A-B4B0-9D5A22A1A9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548" y="5062973"/>
            <a:ext cx="8136903" cy="98876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ko-KR" altLang="en-US"/>
              <a:t>학습이 끝난 뒤의 가중치 매개변수에 각 단어에 대한 분산 표현이 저장됨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578EFAF-DFE4-4845-BFB0-FFBD4C3E40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1052736"/>
            <a:ext cx="6502400" cy="36068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1376982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skip-gram </a:t>
            </a:r>
            <a:r>
              <a:rPr lang="ko-KR" altLang="en-US" dirty="0"/>
              <a:t>모델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EE3BCBA-DAFA-4073-9158-B305124C38E2}" type="slidenum">
              <a:rPr lang="ko-KR" altLang="en-US" smtClean="0"/>
              <a:pPr/>
              <a:t>20</a:t>
            </a:fld>
            <a:endParaRPr lang="ko-KR" altLang="en-US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9514F70-8399-3249-82A5-B8B8E5F830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512" y="908721"/>
            <a:ext cx="8784976" cy="449414"/>
          </a:xfrm>
        </p:spPr>
        <p:txBody>
          <a:bodyPr/>
          <a:lstStyle/>
          <a:p>
            <a:pPr marL="0" indent="0" algn="ctr">
              <a:buNone/>
            </a:pPr>
            <a:r>
              <a:rPr lang="en-US" altLang="ko-KR"/>
              <a:t>skip-gram</a:t>
            </a:r>
            <a:r>
              <a:rPr lang="ko-KR" altLang="en-US"/>
              <a:t>은 </a:t>
            </a:r>
            <a:r>
              <a:rPr lang="en-US" altLang="ko-KR"/>
              <a:t>CBOW</a:t>
            </a:r>
            <a:r>
              <a:rPr lang="ko-KR" altLang="en-US"/>
              <a:t>에서 다루는 맥락과 타깃을 역전시킨 모델이다</a:t>
            </a:r>
            <a:r>
              <a:rPr lang="en-US" altLang="ko-KR"/>
              <a:t>.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0525B28A-F586-C54C-A980-D5206BE1760A}"/>
              </a:ext>
            </a:extLst>
          </p:cNvPr>
          <p:cNvGrpSpPr/>
          <p:nvPr/>
        </p:nvGrpSpPr>
        <p:grpSpPr>
          <a:xfrm>
            <a:off x="2235210" y="1404551"/>
            <a:ext cx="4554019" cy="2808312"/>
            <a:chOff x="957634" y="1484784"/>
            <a:chExt cx="6998742" cy="4510311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92D1B838-6234-7F43-AD24-2E6AA8D946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89"/>
            <a:stretch/>
          </p:blipFill>
          <p:spPr>
            <a:xfrm>
              <a:off x="4572000" y="1484785"/>
              <a:ext cx="3384376" cy="4510310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8ABEDA84-A719-5B44-B5D2-A25C59B884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28"/>
            <a:stretch/>
          </p:blipFill>
          <p:spPr>
            <a:xfrm>
              <a:off x="957634" y="1484784"/>
              <a:ext cx="3614366" cy="4510310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CF1FC98-74D5-6244-B70B-0ABDC2BB58E3}"/>
              </a:ext>
            </a:extLst>
          </p:cNvPr>
          <p:cNvSpPr/>
          <p:nvPr/>
        </p:nvSpPr>
        <p:spPr>
          <a:xfrm>
            <a:off x="8990" y="4437111"/>
            <a:ext cx="4572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b="1">
                <a:latin typeface="NanumSquare" panose="020B0600000101010101" pitchFamily="34" charset="-127"/>
                <a:ea typeface="NanumSquare" panose="020B0600000101010101" pitchFamily="34" charset="-127"/>
              </a:rPr>
              <a:t>CBOW </a:t>
            </a:r>
            <a:r>
              <a:rPr lang="ko-KR" altLang="en-US" b="1">
                <a:latin typeface="NanumSquare" panose="020B0600000101010101" pitchFamily="34" charset="-127"/>
                <a:ea typeface="NanumSquare" panose="020B0600000101010101" pitchFamily="34" charset="-127"/>
              </a:rPr>
              <a:t>모델</a:t>
            </a:r>
            <a:endParaRPr lang="en-US" altLang="ko-KR" b="1"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r>
              <a:rPr lang="ko-KR" altLang="en-US">
                <a:latin typeface="NanumSquare" panose="020B0600000101010101" pitchFamily="34" charset="-127"/>
                <a:ea typeface="NanumSquare" panose="020B0600000101010101" pitchFamily="34" charset="-127"/>
              </a:rPr>
              <a:t>맥락이 여러 개 있고</a:t>
            </a:r>
            <a:r>
              <a:rPr lang="en-US" altLang="ko-KR">
                <a:latin typeface="NanumSquare" panose="020B0600000101010101" pitchFamily="34" charset="-127"/>
                <a:ea typeface="NanumSquare" panose="020B0600000101010101" pitchFamily="34" charset="-127"/>
              </a:rPr>
              <a:t>, </a:t>
            </a:r>
            <a:r>
              <a:rPr lang="ko-KR" altLang="en-US">
                <a:latin typeface="NanumSquare" panose="020B0600000101010101" pitchFamily="34" charset="-127"/>
                <a:ea typeface="NanumSquare" panose="020B0600000101010101" pitchFamily="34" charset="-127"/>
              </a:rPr>
              <a:t>그 여러 맥락으로부터 </a:t>
            </a:r>
            <a:endParaRPr lang="en-US" altLang="ko-KR"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r>
              <a:rPr lang="ko-KR" altLang="en-US">
                <a:latin typeface="NanumSquare" panose="020B0600000101010101" pitchFamily="34" charset="-127"/>
                <a:ea typeface="NanumSquare" panose="020B0600000101010101" pitchFamily="34" charset="-127"/>
              </a:rPr>
              <a:t>중앙의 단어</a:t>
            </a:r>
            <a:r>
              <a:rPr lang="en-US" altLang="ko-KR">
                <a:latin typeface="NanumSquare" panose="020B0600000101010101" pitchFamily="34" charset="-127"/>
                <a:ea typeface="NanumSquare" panose="020B0600000101010101" pitchFamily="34" charset="-127"/>
              </a:rPr>
              <a:t>(</a:t>
            </a:r>
            <a:r>
              <a:rPr lang="ko-KR" altLang="en-US">
                <a:latin typeface="NanumSquare" panose="020B0600000101010101" pitchFamily="34" charset="-127"/>
                <a:ea typeface="NanumSquare" panose="020B0600000101010101" pitchFamily="34" charset="-127"/>
              </a:rPr>
              <a:t>타깃</a:t>
            </a:r>
            <a:r>
              <a:rPr lang="en-US" altLang="ko-KR">
                <a:latin typeface="NanumSquare" panose="020B0600000101010101" pitchFamily="34" charset="-127"/>
                <a:ea typeface="NanumSquare" panose="020B0600000101010101" pitchFamily="34" charset="-127"/>
              </a:rPr>
              <a:t>)</a:t>
            </a:r>
            <a:r>
              <a:rPr lang="ko-KR" altLang="en-US">
                <a:latin typeface="NanumSquare" panose="020B0600000101010101" pitchFamily="34" charset="-127"/>
                <a:ea typeface="NanumSquare" panose="020B0600000101010101" pitchFamily="34" charset="-127"/>
              </a:rPr>
              <a:t>을 추측한다</a:t>
            </a:r>
            <a:r>
              <a:rPr lang="en-US" altLang="ko-KR">
                <a:latin typeface="NanumSquare" panose="020B0600000101010101" pitchFamily="34" charset="-127"/>
                <a:ea typeface="NanumSquare" panose="020B0600000101010101" pitchFamily="34" charset="-127"/>
              </a:rPr>
              <a:t>.</a:t>
            </a:r>
          </a:p>
          <a:p>
            <a:endParaRPr lang="ko-KR" altLang="en-US"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r>
              <a:rPr lang="en-US" altLang="ko-KR" b="1">
                <a:latin typeface="NanumSquare" panose="020B0600000101010101" pitchFamily="34" charset="-127"/>
                <a:ea typeface="NanumSquare" panose="020B0600000101010101" pitchFamily="34" charset="-127"/>
              </a:rPr>
              <a:t>you </a:t>
            </a:r>
            <a:r>
              <a:rPr lang="ko-KR" altLang="en-US" b="1">
                <a:highlight>
                  <a:srgbClr val="DCE6F2"/>
                </a:highlight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altLang="ko-KR" b="1">
                <a:highlight>
                  <a:srgbClr val="DCE6F2"/>
                </a:highlight>
                <a:latin typeface="NanumSquare" panose="020B0600000101010101" pitchFamily="34" charset="-127"/>
                <a:ea typeface="NanumSquare" panose="020B0600000101010101" pitchFamily="34" charset="-127"/>
              </a:rPr>
              <a:t>?</a:t>
            </a:r>
            <a:r>
              <a:rPr lang="ko-KR" altLang="en-US" b="1">
                <a:highlight>
                  <a:srgbClr val="DCE6F2"/>
                </a:highlight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altLang="ko-KR" b="1">
                <a:latin typeface="NanumSquare" panose="020B0600000101010101" pitchFamily="34" charset="-127"/>
                <a:ea typeface="NanumSquare" panose="020B0600000101010101" pitchFamily="34" charset="-127"/>
              </a:rPr>
              <a:t> goodbye and I say hello.</a:t>
            </a:r>
            <a:endParaRPr lang="ko-KR" altLang="en-US" b="1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D236C59-FE1F-DD45-9F64-644C7E8028AD}"/>
              </a:ext>
            </a:extLst>
          </p:cNvPr>
          <p:cNvSpPr/>
          <p:nvPr/>
        </p:nvSpPr>
        <p:spPr>
          <a:xfrm>
            <a:off x="4640463" y="4458872"/>
            <a:ext cx="4572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b="1">
                <a:latin typeface="NanumSquare" panose="020B0600000101010101" pitchFamily="34" charset="-127"/>
                <a:ea typeface="NanumSquare" panose="020B0600000101010101" pitchFamily="34" charset="-127"/>
              </a:rPr>
              <a:t>skip-gram </a:t>
            </a:r>
            <a:r>
              <a:rPr lang="ko-KR" altLang="en-US" b="1">
                <a:latin typeface="NanumSquare" panose="020B0600000101010101" pitchFamily="34" charset="-127"/>
                <a:ea typeface="NanumSquare" panose="020B0600000101010101" pitchFamily="34" charset="-127"/>
              </a:rPr>
              <a:t>모델 </a:t>
            </a:r>
            <a:endParaRPr lang="en-US" altLang="ko-KR" b="1"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r>
              <a:rPr lang="ko-KR" altLang="en-US">
                <a:latin typeface="NanumSquare" panose="020B0600000101010101" pitchFamily="34" charset="-127"/>
                <a:ea typeface="NanumSquare" panose="020B0600000101010101" pitchFamily="34" charset="-127"/>
              </a:rPr>
              <a:t>중앙의 단어</a:t>
            </a:r>
            <a:r>
              <a:rPr lang="en-US" altLang="ko-KR">
                <a:latin typeface="NanumSquare" panose="020B0600000101010101" pitchFamily="34" charset="-127"/>
                <a:ea typeface="NanumSquare" panose="020B0600000101010101" pitchFamily="34" charset="-127"/>
              </a:rPr>
              <a:t>(</a:t>
            </a:r>
            <a:r>
              <a:rPr lang="ko-KR" altLang="en-US">
                <a:latin typeface="NanumSquare" panose="020B0600000101010101" pitchFamily="34" charset="-127"/>
                <a:ea typeface="NanumSquare" panose="020B0600000101010101" pitchFamily="34" charset="-127"/>
              </a:rPr>
              <a:t>타깃</a:t>
            </a:r>
            <a:r>
              <a:rPr lang="en-US" altLang="ko-KR">
                <a:latin typeface="NanumSquare" panose="020B0600000101010101" pitchFamily="34" charset="-127"/>
                <a:ea typeface="NanumSquare" panose="020B0600000101010101" pitchFamily="34" charset="-127"/>
              </a:rPr>
              <a:t>)</a:t>
            </a:r>
            <a:r>
              <a:rPr lang="ko-KR" altLang="en-US">
                <a:latin typeface="NanumSquare" panose="020B0600000101010101" pitchFamily="34" charset="-127"/>
                <a:ea typeface="NanumSquare" panose="020B0600000101010101" pitchFamily="34" charset="-127"/>
              </a:rPr>
              <a:t>으로부터 주변의 여러 단어</a:t>
            </a:r>
            <a:r>
              <a:rPr lang="en-US" altLang="ko-KR">
                <a:latin typeface="NanumSquare" panose="020B0600000101010101" pitchFamily="34" charset="-127"/>
                <a:ea typeface="NanumSquare" panose="020B0600000101010101" pitchFamily="34" charset="-127"/>
              </a:rPr>
              <a:t>(</a:t>
            </a:r>
            <a:r>
              <a:rPr lang="ko-KR" altLang="en-US">
                <a:latin typeface="NanumSquare" panose="020B0600000101010101" pitchFamily="34" charset="-127"/>
                <a:ea typeface="NanumSquare" panose="020B0600000101010101" pitchFamily="34" charset="-127"/>
              </a:rPr>
              <a:t>맥락</a:t>
            </a:r>
            <a:r>
              <a:rPr lang="en-US" altLang="ko-KR">
                <a:latin typeface="NanumSquare" panose="020B0600000101010101" pitchFamily="34" charset="-127"/>
                <a:ea typeface="NanumSquare" panose="020B0600000101010101" pitchFamily="34" charset="-127"/>
              </a:rPr>
              <a:t>)</a:t>
            </a:r>
            <a:r>
              <a:rPr lang="ko-KR" altLang="en-US">
                <a:latin typeface="NanumSquare" panose="020B0600000101010101" pitchFamily="34" charset="-127"/>
                <a:ea typeface="NanumSquare" panose="020B0600000101010101" pitchFamily="34" charset="-127"/>
              </a:rPr>
              <a:t>을 추측한다</a:t>
            </a:r>
            <a:r>
              <a:rPr lang="en-US" altLang="ko-KR">
                <a:latin typeface="NanumSquare" panose="020B0600000101010101" pitchFamily="34" charset="-127"/>
                <a:ea typeface="NanumSquare" panose="020B0600000101010101" pitchFamily="34" charset="-127"/>
              </a:rPr>
              <a:t>.</a:t>
            </a:r>
          </a:p>
          <a:p>
            <a:endParaRPr lang="ko-KR" altLang="en-US"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r>
              <a:rPr lang="ko-KR" altLang="en-US" b="1">
                <a:highlight>
                  <a:srgbClr val="DCE6F2"/>
                </a:highlight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altLang="ko-KR" b="1">
                <a:highlight>
                  <a:srgbClr val="DCE6F2"/>
                </a:highlight>
                <a:latin typeface="NanumSquare" panose="020B0600000101010101" pitchFamily="34" charset="-127"/>
                <a:ea typeface="NanumSquare" panose="020B0600000101010101" pitchFamily="34" charset="-127"/>
              </a:rPr>
              <a:t>?</a:t>
            </a:r>
            <a:r>
              <a:rPr lang="ko-KR" altLang="en-US" b="1">
                <a:highlight>
                  <a:srgbClr val="DCE6F2"/>
                </a:highlight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altLang="ko-KR" b="1"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ko-KR" altLang="en-US" b="1"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altLang="ko-KR" b="1">
                <a:latin typeface="NanumSquare" panose="020B0600000101010101" pitchFamily="34" charset="-127"/>
                <a:ea typeface="NanumSquare" panose="020B0600000101010101" pitchFamily="34" charset="-127"/>
              </a:rPr>
              <a:t>say</a:t>
            </a:r>
            <a:r>
              <a:rPr lang="ko-KR" altLang="en-US" b="1"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altLang="ko-KR" b="1"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ko-KR" altLang="en-US" b="1">
                <a:highlight>
                  <a:srgbClr val="DCE6F2"/>
                </a:highlight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altLang="ko-KR" b="1">
                <a:highlight>
                  <a:srgbClr val="DCE6F2"/>
                </a:highlight>
                <a:latin typeface="NanumSquare" panose="020B0600000101010101" pitchFamily="34" charset="-127"/>
                <a:ea typeface="NanumSquare" panose="020B0600000101010101" pitchFamily="34" charset="-127"/>
              </a:rPr>
              <a:t>?</a:t>
            </a:r>
            <a:r>
              <a:rPr lang="ko-KR" altLang="en-US" b="1">
                <a:highlight>
                  <a:srgbClr val="DCE6F2"/>
                </a:highlight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altLang="ko-KR" b="1">
                <a:latin typeface="NanumSquare" panose="020B0600000101010101" pitchFamily="34" charset="-127"/>
                <a:ea typeface="NanumSquare" panose="020B0600000101010101" pitchFamily="34" charset="-127"/>
              </a:rPr>
              <a:t> and I say hello.</a:t>
            </a:r>
            <a:endParaRPr lang="ko-KR" altLang="en-US" b="1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15" name="U자형 화살표[U] 14">
            <a:extLst>
              <a:ext uri="{FF2B5EF4-FFF2-40B4-BE49-F238E27FC236}">
                <a16:creationId xmlns:a16="http://schemas.microsoft.com/office/drawing/2014/main" id="{1DAD2114-5E6C-1241-A8CC-281215530A19}"/>
              </a:ext>
            </a:extLst>
          </p:cNvPr>
          <p:cNvSpPr/>
          <p:nvPr/>
        </p:nvSpPr>
        <p:spPr>
          <a:xfrm>
            <a:off x="186541" y="5373216"/>
            <a:ext cx="497027" cy="253366"/>
          </a:xfrm>
          <a:prstGeom prst="uturn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16" name="U자형 화살표[U] 15">
            <a:extLst>
              <a:ext uri="{FF2B5EF4-FFF2-40B4-BE49-F238E27FC236}">
                <a16:creationId xmlns:a16="http://schemas.microsoft.com/office/drawing/2014/main" id="{BB7EF705-F04D-2D47-AED1-BA22D0D74BB7}"/>
              </a:ext>
            </a:extLst>
          </p:cNvPr>
          <p:cNvSpPr/>
          <p:nvPr/>
        </p:nvSpPr>
        <p:spPr>
          <a:xfrm flipH="1">
            <a:off x="683568" y="5373216"/>
            <a:ext cx="497027" cy="253366"/>
          </a:xfrm>
          <a:prstGeom prst="uturn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17" name="U자형 화살표[U] 16">
            <a:extLst>
              <a:ext uri="{FF2B5EF4-FFF2-40B4-BE49-F238E27FC236}">
                <a16:creationId xmlns:a16="http://schemas.microsoft.com/office/drawing/2014/main" id="{39108754-5198-4549-AF21-CD36F8ED8998}"/>
              </a:ext>
            </a:extLst>
          </p:cNvPr>
          <p:cNvSpPr/>
          <p:nvPr/>
        </p:nvSpPr>
        <p:spPr>
          <a:xfrm flipH="1">
            <a:off x="4758540" y="5373216"/>
            <a:ext cx="454502" cy="229952"/>
          </a:xfrm>
          <a:prstGeom prst="uturn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18" name="U자형 화살표[U] 17">
            <a:extLst>
              <a:ext uri="{FF2B5EF4-FFF2-40B4-BE49-F238E27FC236}">
                <a16:creationId xmlns:a16="http://schemas.microsoft.com/office/drawing/2014/main" id="{4E682936-DA68-8049-88C0-C511665FA01A}"/>
              </a:ext>
            </a:extLst>
          </p:cNvPr>
          <p:cNvSpPr/>
          <p:nvPr/>
        </p:nvSpPr>
        <p:spPr>
          <a:xfrm>
            <a:off x="5269626" y="5373216"/>
            <a:ext cx="454502" cy="229952"/>
          </a:xfrm>
          <a:prstGeom prst="uturn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61914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CBOW &lt; skip-gram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EE3BCBA-DAFA-4073-9158-B305124C38E2}" type="slidenum">
              <a:rPr lang="ko-KR" altLang="en-US" smtClean="0"/>
              <a:pPr/>
              <a:t>21</a:t>
            </a:fld>
            <a:endParaRPr lang="ko-KR" altLang="en-US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AC7EBE30-B7A2-A64A-B4B0-9D5A22A1A9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504" y="908720"/>
            <a:ext cx="8856983" cy="5328591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b="0"/>
              <a:t>단어 분산 표현의 정밀도 면에서 </a:t>
            </a:r>
            <a:r>
              <a:rPr lang="en-US" altLang="ko-KR" b="0"/>
              <a:t>skip-gram </a:t>
            </a:r>
            <a:r>
              <a:rPr lang="ko-KR" altLang="en-US" b="0"/>
              <a:t>모델의 결과가 더 좋은 경우가 많음</a:t>
            </a:r>
            <a:r>
              <a:rPr lang="en-US" altLang="ko-KR" b="0"/>
              <a:t>. </a:t>
            </a:r>
            <a:r>
              <a:rPr lang="ko-KR" altLang="en-US" b="0"/>
              <a:t>특히</a:t>
            </a:r>
            <a:r>
              <a:rPr lang="en-US" altLang="ko-KR" b="0"/>
              <a:t>, </a:t>
            </a:r>
            <a:r>
              <a:rPr lang="ko-KR" altLang="en-US" b="0"/>
              <a:t>말뭉치가 커질수록 이러한 경향성은 커진다</a:t>
            </a:r>
            <a:r>
              <a:rPr lang="en-US" altLang="ko-KR" b="0"/>
              <a:t>.</a:t>
            </a:r>
          </a:p>
          <a:p>
            <a:pPr>
              <a:lnSpc>
                <a:spcPct val="150000"/>
              </a:lnSpc>
            </a:pPr>
            <a:endParaRPr lang="en-US" altLang="ko-KR" b="0"/>
          </a:p>
          <a:p>
            <a:pPr>
              <a:lnSpc>
                <a:spcPct val="150000"/>
              </a:lnSpc>
            </a:pPr>
            <a:r>
              <a:rPr lang="ko-KR" altLang="en-US" b="0"/>
              <a:t>반면</a:t>
            </a:r>
            <a:r>
              <a:rPr lang="en-US" altLang="ko-KR" b="0"/>
              <a:t>, </a:t>
            </a:r>
            <a:r>
              <a:rPr lang="ko-KR" altLang="en-US" b="0"/>
              <a:t>학습 속도 면에서는 </a:t>
            </a:r>
            <a:r>
              <a:rPr lang="en-US" altLang="ko-KR" b="0"/>
              <a:t>CBOW </a:t>
            </a:r>
            <a:r>
              <a:rPr lang="ko-KR" altLang="en-US" b="0"/>
              <a:t>모델이 더 빠르다</a:t>
            </a:r>
            <a:r>
              <a:rPr lang="en-US" altLang="ko-KR" b="0"/>
              <a:t>.</a:t>
            </a:r>
            <a:r>
              <a:rPr lang="ko-KR" altLang="en-US" b="0"/>
              <a:t> </a:t>
            </a:r>
            <a:r>
              <a:rPr lang="en-US" altLang="ko-KR" b="0"/>
              <a:t>skip-gram </a:t>
            </a:r>
            <a:r>
              <a:rPr lang="ko-KR" altLang="en-US" b="0"/>
              <a:t>모델은 손실을 맥락의 수만큼 구해야 해서 계산 비용이 그만큼 커지게 된다</a:t>
            </a:r>
            <a:r>
              <a:rPr lang="en-US" altLang="ko-KR" b="0"/>
              <a:t>.</a:t>
            </a:r>
          </a:p>
          <a:p>
            <a:pPr>
              <a:lnSpc>
                <a:spcPct val="150000"/>
              </a:lnSpc>
            </a:pPr>
            <a:endParaRPr lang="en-US" altLang="ko-KR" b="0"/>
          </a:p>
          <a:p>
            <a:pPr>
              <a:lnSpc>
                <a:spcPct val="150000"/>
              </a:lnSpc>
            </a:pPr>
            <a:r>
              <a:rPr lang="en-US" altLang="ko-KR" sz="1800" b="0"/>
              <a:t>(</a:t>
            </a:r>
            <a:r>
              <a:rPr lang="ko-KR" altLang="en-US" sz="1800" b="0"/>
              <a:t>작가생각</a:t>
            </a:r>
            <a:r>
              <a:rPr lang="en-US" altLang="ko-KR" sz="1800" b="0"/>
              <a:t>)</a:t>
            </a:r>
            <a:r>
              <a:rPr lang="ko-KR" altLang="en-US" sz="1800" b="0"/>
              <a:t> </a:t>
            </a:r>
            <a:r>
              <a:rPr lang="en-US" altLang="ko-KR" sz="1800" b="0"/>
              <a:t>skip-gram </a:t>
            </a:r>
            <a:r>
              <a:rPr lang="ko-KR" altLang="en-US" sz="1800" b="0"/>
              <a:t>모델은 하나의 단어로부터 그 주변 단어를 예측</a:t>
            </a:r>
            <a:r>
              <a:rPr lang="en-US" altLang="ko-KR" sz="1800" b="0"/>
              <a:t>. skip-gram </a:t>
            </a:r>
            <a:r>
              <a:rPr lang="ko-KR" altLang="en-US" sz="1800" b="0"/>
              <a:t>모델이 </a:t>
            </a:r>
            <a:r>
              <a:rPr lang="en-US" altLang="ko-KR" sz="1800" b="0"/>
              <a:t>CBOW </a:t>
            </a:r>
            <a:r>
              <a:rPr lang="ko-KR" altLang="en-US" sz="1800" b="0"/>
              <a:t>모델보다 더 어려운 문제를 예측한다고 볼 수 있다</a:t>
            </a:r>
            <a:r>
              <a:rPr lang="en-US" altLang="ko-KR" sz="1800" b="0"/>
              <a:t>. </a:t>
            </a:r>
            <a:r>
              <a:rPr lang="ko-KR" altLang="en-US" sz="1800" b="0"/>
              <a:t>더 어려운 상황에서 학습하는 만큼 </a:t>
            </a:r>
            <a:r>
              <a:rPr lang="en-US" altLang="ko-KR" sz="1800" b="0"/>
              <a:t>skip-gram </a:t>
            </a:r>
            <a:r>
              <a:rPr lang="ko-KR" altLang="en-US" sz="1800" b="0"/>
              <a:t>모델로부터 생성된 단어의 분산 표현이 더 정교하고 뛰어날 가능성이 커진다고도 생각해볼 수 있다</a:t>
            </a:r>
            <a:r>
              <a:rPr lang="en-US" altLang="ko-KR" sz="1800" b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701015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CBOW vs. skip-gram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EE3BCBA-DAFA-4073-9158-B305124C38E2}" type="slidenum">
              <a:rPr lang="ko-KR" altLang="en-US" smtClean="0"/>
              <a:pPr/>
              <a:t>22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AC51E37-FCFB-3547-8EE3-41D75973F37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54"/>
          <a:stretch/>
        </p:blipFill>
        <p:spPr>
          <a:xfrm>
            <a:off x="4752205" y="805157"/>
            <a:ext cx="3636219" cy="571251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597EE6B-F27E-9740-AAE1-E19C74A1A44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00"/>
          <a:stretch/>
        </p:blipFill>
        <p:spPr>
          <a:xfrm>
            <a:off x="395536" y="805157"/>
            <a:ext cx="3960440" cy="5691879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2C1EEF98-EB6D-E84C-878B-226C18EFC9AD}"/>
              </a:ext>
            </a:extLst>
          </p:cNvPr>
          <p:cNvSpPr/>
          <p:nvPr/>
        </p:nvSpPr>
        <p:spPr>
          <a:xfrm>
            <a:off x="3412936" y="2333283"/>
            <a:ext cx="2016224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>
                <a:latin typeface="NanumSquare" panose="020B0600000101010101" pitchFamily="34" charset="-127"/>
                <a:ea typeface="NanumSquare" panose="020B0600000101010101" pitchFamily="34" charset="-127"/>
              </a:rPr>
              <a:t>CBOW와는 반대로 출력층에 맥락의 개수만큼 레이어 생성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7159B05-72C9-F74C-9D11-8D8F962B1099}"/>
              </a:ext>
            </a:extLst>
          </p:cNvPr>
          <p:cNvSpPr/>
          <p:nvPr/>
        </p:nvSpPr>
        <p:spPr>
          <a:xfrm>
            <a:off x="5321332" y="2348880"/>
            <a:ext cx="2275004" cy="32815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A14D819-B1C4-B34B-A434-ABA252783492}"/>
              </a:ext>
            </a:extLst>
          </p:cNvPr>
          <p:cNvSpPr/>
          <p:nvPr/>
        </p:nvSpPr>
        <p:spPr>
          <a:xfrm>
            <a:off x="6570314" y="3717032"/>
            <a:ext cx="2016224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Square" panose="020B0600000101010101" pitchFamily="34" charset="-127"/>
                <a:ea typeface="NanumSquare" panose="020B0600000101010101" pitchFamily="34" charset="-127"/>
              </a:rPr>
              <a:t>skip-gram</a:t>
            </a:r>
            <a:r>
              <a:rPr lang="ko-KR" altLang="en-US" sz="1100">
                <a:latin typeface="NanumSquare" panose="020B0600000101010101" pitchFamily="34" charset="-127"/>
                <a:ea typeface="NanumSquare" panose="020B0600000101010101" pitchFamily="34" charset="-127"/>
              </a:rPr>
              <a:t>에서도 동일하게 입력층 가중치 사용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51BCF9B-21C9-F54D-AA9F-1C61D945789D}"/>
              </a:ext>
            </a:extLst>
          </p:cNvPr>
          <p:cNvSpPr/>
          <p:nvPr/>
        </p:nvSpPr>
        <p:spPr>
          <a:xfrm>
            <a:off x="3510404" y="4677103"/>
            <a:ext cx="2016224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>
                <a:latin typeface="NanumSquare" panose="020B0600000101010101" pitchFamily="34" charset="-127"/>
                <a:ea typeface="NanumSquare" panose="020B0600000101010101" pitchFamily="34" charset="-127"/>
              </a:rPr>
              <a:t>모든 맥락의 손실을 합친 것이 </a:t>
            </a:r>
            <a:r>
              <a:rPr lang="en-US" altLang="ko-KR" sz="1100">
                <a:latin typeface="NanumSquare" panose="020B0600000101010101" pitchFamily="34" charset="-127"/>
                <a:ea typeface="NanumSquare" panose="020B0600000101010101" pitchFamily="34" charset="-127"/>
              </a:rPr>
              <a:t>skip-gram</a:t>
            </a:r>
            <a:r>
              <a:rPr lang="ko-KR" altLang="en-US" sz="1100">
                <a:latin typeface="NanumSquare" panose="020B0600000101010101" pitchFamily="34" charset="-127"/>
                <a:ea typeface="NanumSquare" panose="020B0600000101010101" pitchFamily="34" charset="-127"/>
              </a:rPr>
              <a:t>의 손실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E509ECA-414C-F045-A358-6136131E37CD}"/>
              </a:ext>
            </a:extLst>
          </p:cNvPr>
          <p:cNvSpPr/>
          <p:nvPr/>
        </p:nvSpPr>
        <p:spPr>
          <a:xfrm>
            <a:off x="5286634" y="4581128"/>
            <a:ext cx="2957774" cy="51755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547307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통계 기반 </a:t>
            </a:r>
            <a:r>
              <a:rPr lang="en-US" altLang="ko-KR" dirty="0"/>
              <a:t>vs. </a:t>
            </a:r>
            <a:r>
              <a:rPr lang="ko-KR" altLang="en-US" dirty="0"/>
              <a:t>추론 기반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AutoNum type="arabicPeriod"/>
            </a:pPr>
            <a:r>
              <a:rPr lang="ko-KR" altLang="en-US"/>
              <a:t>어휘에 추가할 새 단어가 생겨서 단어의 분산 표현을 갱신해야 하는 상황</a:t>
            </a:r>
            <a:endParaRPr lang="en-US" altLang="ko-KR"/>
          </a:p>
          <a:p>
            <a:pPr>
              <a:buAutoNum type="arabicPeriod"/>
            </a:pPr>
            <a:endParaRPr lang="ko-KR" altLang="en-US" sz="1800" b="0"/>
          </a:p>
          <a:p>
            <a:pPr marL="0" indent="0">
              <a:buNone/>
            </a:pPr>
            <a:r>
              <a:rPr lang="ko-KR" altLang="en-US" sz="1800"/>
              <a:t>통계 기반 기법 </a:t>
            </a:r>
            <a:r>
              <a:rPr lang="en-US" altLang="ko-KR" sz="1800"/>
              <a:t>: </a:t>
            </a:r>
          </a:p>
          <a:p>
            <a:pPr marL="0" indent="0">
              <a:buNone/>
            </a:pPr>
            <a:r>
              <a:rPr lang="ko-KR" altLang="en-US" sz="1800" b="0" u="sng"/>
              <a:t>계산 처음부터 다시 해야 한다</a:t>
            </a:r>
            <a:r>
              <a:rPr lang="en-US" altLang="ko-KR" sz="1800" b="0"/>
              <a:t>.</a:t>
            </a:r>
            <a:r>
              <a:rPr lang="ko-KR" altLang="en-US" sz="1800" b="0"/>
              <a:t> 단어의 분산 표현을 조금만 수정하여도</a:t>
            </a:r>
            <a:r>
              <a:rPr lang="en-US" altLang="ko-KR" sz="1800" b="0"/>
              <a:t>, </a:t>
            </a:r>
            <a:r>
              <a:rPr lang="ko-KR" altLang="en-US" sz="1800" b="0"/>
              <a:t>동시발생 행렬을 다시 만들고 </a:t>
            </a:r>
            <a:r>
              <a:rPr lang="en-US" altLang="ko-KR" sz="1800" b="0"/>
              <a:t>SVD</a:t>
            </a:r>
            <a:r>
              <a:rPr lang="ko-KR" altLang="en-US" sz="1800" b="0"/>
              <a:t>를 수행하는 일련의 작업을 다시 해야 한다</a:t>
            </a:r>
            <a:r>
              <a:rPr lang="en-US" altLang="ko-KR" sz="1800" b="0"/>
              <a:t>.</a:t>
            </a:r>
          </a:p>
          <a:p>
            <a:pPr marL="0" indent="0">
              <a:buNone/>
            </a:pPr>
            <a:endParaRPr lang="en-US" altLang="ko-KR" sz="1800" b="0"/>
          </a:p>
          <a:p>
            <a:pPr marL="0" indent="0">
              <a:buNone/>
            </a:pPr>
            <a:r>
              <a:rPr lang="ko-KR" altLang="en-US" sz="1800"/>
              <a:t>추론 기반 기법 </a:t>
            </a:r>
            <a:r>
              <a:rPr lang="en-US" altLang="ko-KR" sz="1800"/>
              <a:t>: </a:t>
            </a:r>
          </a:p>
          <a:p>
            <a:pPr marL="0" indent="0">
              <a:buNone/>
            </a:pPr>
            <a:r>
              <a:rPr lang="ko-KR" altLang="en-US" sz="1800" b="0"/>
              <a:t>매개변수를 다시 학습할 수 있다</a:t>
            </a:r>
            <a:r>
              <a:rPr lang="en-US" altLang="ko-KR" sz="1800" b="0"/>
              <a:t>. </a:t>
            </a:r>
            <a:r>
              <a:rPr lang="ko-KR" altLang="en-US" sz="1800" b="0" u="sng"/>
              <a:t>지금까지 학습한 가중치를 초깃값으로 사용해 다시 학습</a:t>
            </a:r>
            <a:r>
              <a:rPr lang="ko-KR" altLang="en-US" sz="1800" b="0"/>
              <a:t>하면 되는데 </a:t>
            </a:r>
            <a:r>
              <a:rPr lang="en-US" altLang="ko-KR" sz="1800" b="0"/>
              <a:t>(</a:t>
            </a:r>
            <a:r>
              <a:rPr lang="ko-KR" altLang="en-US" sz="1800" b="0"/>
              <a:t>신경망 모델의 특성</a:t>
            </a:r>
            <a:r>
              <a:rPr lang="en-US" altLang="ko-KR" sz="1800" b="0"/>
              <a:t>), </a:t>
            </a:r>
            <a:r>
              <a:rPr lang="ko-KR" altLang="en-US" sz="1800" b="0"/>
              <a:t>이런 특성 덕분에 기존에 학습한 경험을 해치지 않으면서 단어의 분산 표현을 효율적으로 갱신할 수 있다</a:t>
            </a:r>
            <a:r>
              <a:rPr lang="en-US" altLang="ko-KR" sz="1800" b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EE3BCBA-DAFA-4073-9158-B305124C38E2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0687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통계 기반 기법 </a:t>
            </a:r>
            <a:r>
              <a:rPr lang="en-US" altLang="ko-KR" dirty="0"/>
              <a:t>vs. </a:t>
            </a:r>
            <a:r>
              <a:rPr lang="ko-KR" altLang="en-US" dirty="0"/>
              <a:t>추론 기반 기법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altLang="ko-KR" sz="1800"/>
              <a:t>2. </a:t>
            </a:r>
            <a:r>
              <a:rPr lang="ko-KR" altLang="en-US" sz="1800"/>
              <a:t>두 기법으로 얻는 단어의 분산 표현의 성격이나 정밀도 측면</a:t>
            </a:r>
            <a:endParaRPr lang="en-US" altLang="ko-KR" sz="1800"/>
          </a:p>
          <a:p>
            <a:pPr marL="0" indent="0">
              <a:buNone/>
            </a:pPr>
            <a:endParaRPr lang="ko-KR" altLang="en-US" sz="1800" b="0"/>
          </a:p>
          <a:p>
            <a:pPr marL="0" indent="0">
              <a:buNone/>
            </a:pPr>
            <a:r>
              <a:rPr lang="ko-KR" altLang="en-US" sz="1800"/>
              <a:t>통계 기반 기법 </a:t>
            </a:r>
            <a:r>
              <a:rPr lang="en-US" altLang="ko-KR" sz="1800"/>
              <a:t>: </a:t>
            </a:r>
          </a:p>
          <a:p>
            <a:pPr marL="0" indent="0">
              <a:buNone/>
            </a:pPr>
            <a:r>
              <a:rPr lang="ko-KR" altLang="en-US" sz="1800" b="0"/>
              <a:t>주로 단어의 유사성이 인코딩된다</a:t>
            </a:r>
            <a:r>
              <a:rPr lang="en-US" altLang="ko-KR" sz="1800" b="0"/>
              <a:t>.</a:t>
            </a:r>
          </a:p>
          <a:p>
            <a:pPr marL="0" indent="0">
              <a:buNone/>
            </a:pPr>
            <a:r>
              <a:rPr lang="ko-KR" altLang="en-US" sz="1800"/>
              <a:t>추론 기반 기법 </a:t>
            </a:r>
            <a:r>
              <a:rPr lang="en-US" altLang="ko-KR" sz="1800"/>
              <a:t>: </a:t>
            </a:r>
            <a:r>
              <a:rPr lang="ko-KR" altLang="en-US" sz="1800" b="0"/>
              <a:t>단어의 유사성 뿐만 아니라</a:t>
            </a:r>
            <a:r>
              <a:rPr lang="en-US" altLang="ko-KR" sz="1800" b="0"/>
              <a:t>, </a:t>
            </a:r>
            <a:r>
              <a:rPr lang="ko-KR" altLang="en-US" sz="1800" b="0"/>
              <a:t>그리고 복잡한 단어 사이의 패턴도 파악되어 인코딩된다</a:t>
            </a:r>
            <a:r>
              <a:rPr lang="en-US" altLang="ko-KR" sz="1800" b="0"/>
              <a:t>.</a:t>
            </a:r>
          </a:p>
          <a:p>
            <a:pPr marL="0" indent="0">
              <a:buNone/>
            </a:pPr>
            <a:endParaRPr lang="en-US" altLang="ko-KR"/>
          </a:p>
          <a:p>
            <a:pPr marL="0" indent="0">
              <a:buNone/>
            </a:pPr>
            <a:r>
              <a:rPr lang="en-US" altLang="ko-KR"/>
              <a:t>BUT, </a:t>
            </a:r>
            <a:r>
              <a:rPr lang="ko-KR" altLang="en-US"/>
              <a:t>실제로 단어의 유사성을 정량적으로 평가한 연구 결과</a:t>
            </a:r>
            <a:r>
              <a:rPr lang="en-US" altLang="ko-KR"/>
              <a:t>, </a:t>
            </a:r>
            <a:r>
              <a:rPr lang="ko-KR" altLang="en-US"/>
              <a:t>추론 기반과 통계 기반 기법의 우열이 드러나지 않음</a:t>
            </a:r>
            <a:r>
              <a:rPr lang="en-US" altLang="ko-KR"/>
              <a:t>!</a:t>
            </a:r>
          </a:p>
          <a:p>
            <a:pPr marL="0" indent="0">
              <a:buNone/>
            </a:pPr>
            <a:endParaRPr lang="en-US" altLang="ko-KR"/>
          </a:p>
          <a:p>
            <a:pPr marL="0" indent="0">
              <a:buNone/>
            </a:pPr>
            <a:r>
              <a:rPr lang="en-US" altLang="ko-KR" sz="1400" b="0"/>
              <a:t>(</a:t>
            </a:r>
            <a:r>
              <a:rPr lang="ko-KR" altLang="en-US" sz="1400" b="0"/>
              <a:t>기타</a:t>
            </a:r>
            <a:r>
              <a:rPr lang="en-US" altLang="ko-KR" sz="1400" b="0"/>
              <a:t>)</a:t>
            </a:r>
          </a:p>
          <a:p>
            <a:pPr marL="0" indent="0">
              <a:buNone/>
            </a:pPr>
            <a:r>
              <a:rPr lang="ko-KR" altLang="en-US" sz="1400" b="0"/>
              <a:t>두 기법은 사실 상 연관되어 있다</a:t>
            </a:r>
            <a:r>
              <a:rPr lang="en-US" altLang="ko-KR" sz="1400" b="0"/>
              <a:t>.</a:t>
            </a:r>
            <a:r>
              <a:rPr lang="ko-KR" altLang="en-US" sz="1400" b="0"/>
              <a:t> 구체적으로는 </a:t>
            </a:r>
            <a:r>
              <a:rPr lang="en-US" altLang="ko-KR" sz="1400" b="0"/>
              <a:t>skip-gram + negative sampling</a:t>
            </a:r>
            <a:r>
              <a:rPr lang="ko-KR" altLang="en-US" sz="1400" b="0"/>
              <a:t>을 이용한 모델은 동시발생 행렬에 특수한 행렬 분해를 적용한 것과 같다</a:t>
            </a:r>
            <a:r>
              <a:rPr lang="en-US" altLang="ko-KR" sz="1400" b="0"/>
              <a:t>.</a:t>
            </a:r>
          </a:p>
          <a:p>
            <a:pPr marL="0" indent="0">
              <a:buNone/>
            </a:pPr>
            <a:r>
              <a:rPr lang="en-US" altLang="ko-KR" sz="1400" b="0"/>
              <a:t>GloVe</a:t>
            </a:r>
            <a:r>
              <a:rPr lang="ko-KR" altLang="en-US" sz="1400" b="0"/>
              <a:t>는 추론 기반 기법 </a:t>
            </a:r>
            <a:r>
              <a:rPr lang="en-US" altLang="ko-KR" sz="1400" b="0"/>
              <a:t>+ </a:t>
            </a:r>
            <a:r>
              <a:rPr lang="ko-KR" altLang="en-US" sz="1400" b="0"/>
              <a:t>통계 기반 기법</a:t>
            </a:r>
            <a:r>
              <a:rPr lang="en-US" altLang="ko-KR" sz="1400" b="0"/>
              <a:t>.</a:t>
            </a:r>
            <a:r>
              <a:rPr lang="ko-KR" altLang="en-US" sz="1400" b="0"/>
              <a:t> 말뭉치 전체의 통계 정보를 손실 함수에 도입해 미니배치 학습을 하는 것</a:t>
            </a:r>
            <a:r>
              <a:rPr lang="en-US" altLang="ko-KR" sz="1400" b="0"/>
              <a:t>.</a:t>
            </a:r>
          </a:p>
          <a:p>
            <a:pPr marL="0" indent="0">
              <a:buNone/>
            </a:pP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EE3BCBA-DAFA-4073-9158-B305124C38E2}" type="slidenum">
              <a:rPr lang="ko-KR" altLang="en-US" smtClean="0"/>
              <a:pPr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90673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 &amp; A</a:t>
            </a:r>
            <a:br>
              <a:rPr lang="en-US" altLang="ko-KR" dirty="0"/>
            </a:br>
            <a:r>
              <a:rPr lang="en-US" altLang="ko-KR" dirty="0"/>
              <a:t>Thank you!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err="1"/>
              <a:t>EndOfPresentation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504884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188640"/>
            <a:ext cx="9144000" cy="449414"/>
          </a:xfrm>
        </p:spPr>
        <p:txBody>
          <a:bodyPr/>
          <a:lstStyle/>
          <a:p>
            <a:r>
              <a:rPr lang="ko-KR" altLang="en-US" dirty="0"/>
              <a:t>추론 기반 기법이란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27584" y="4693554"/>
            <a:ext cx="7776864" cy="135824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ko-KR" altLang="en-US" sz="1800" b="0"/>
              <a:t>추론 기반 기법에서는 신경망 모델을 이용한다</a:t>
            </a:r>
            <a:r>
              <a:rPr lang="en-US" altLang="ko-KR" sz="1800" b="0"/>
              <a:t>.</a:t>
            </a:r>
            <a:r>
              <a:rPr lang="ko-KR" altLang="en-US" sz="1800" b="0"/>
              <a:t> </a:t>
            </a:r>
            <a:endParaRPr lang="en-US" altLang="ko-KR" sz="1800" b="0"/>
          </a:p>
          <a:p>
            <a:pPr marL="0" indent="0" algn="ctr">
              <a:buNone/>
            </a:pPr>
            <a:r>
              <a:rPr lang="ko-KR" altLang="en-US" sz="1800" b="0"/>
              <a:t>모델은 위와 같은 추론 문제를 반복해서 풀면서 </a:t>
            </a:r>
            <a:endParaRPr lang="en-US" altLang="ko-KR" sz="1800" b="0"/>
          </a:p>
          <a:p>
            <a:pPr marL="0" indent="0" algn="ctr">
              <a:buNone/>
            </a:pPr>
            <a:r>
              <a:rPr lang="ko-KR" altLang="en-US"/>
              <a:t>단어의 출현 패턴을 학습</a:t>
            </a:r>
            <a:r>
              <a:rPr lang="ko-KR" altLang="en-US" sz="1800" b="0"/>
              <a:t>하여 </a:t>
            </a:r>
            <a:r>
              <a:rPr lang="ko-KR" altLang="en-US"/>
              <a:t>각 단어 별로 출현 확률을 출력</a:t>
            </a:r>
            <a:r>
              <a:rPr lang="ko-KR" altLang="en-US" sz="1800" b="0"/>
              <a:t>한다</a:t>
            </a:r>
            <a:r>
              <a:rPr lang="en-US" altLang="ko-KR" sz="1800" b="0"/>
              <a:t>.</a:t>
            </a:r>
            <a:endParaRPr lang="en-US" altLang="ko-KR" sz="1800" b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>
          <a:xfrm>
            <a:off x="7092280" y="6505054"/>
            <a:ext cx="1917576" cy="328157"/>
          </a:xfrm>
        </p:spPr>
        <p:txBody>
          <a:bodyPr/>
          <a:lstStyle/>
          <a:p>
            <a:fld id="{BEE3BCBA-DAFA-4073-9158-B305124C38E2}" type="slidenum">
              <a:rPr lang="ko-KR" altLang="en-US" smtClean="0"/>
              <a:pPr/>
              <a:t>2</a:t>
            </a:fld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459057D-36A1-6348-94F6-E2F32E883B1D}"/>
              </a:ext>
            </a:extLst>
          </p:cNvPr>
          <p:cNvSpPr/>
          <p:nvPr/>
        </p:nvSpPr>
        <p:spPr>
          <a:xfrm>
            <a:off x="1537163" y="1556792"/>
            <a:ext cx="591521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3200" b="1">
                <a:latin typeface="NanumSquare" panose="020B0600000101010101" pitchFamily="34" charset="-127"/>
                <a:ea typeface="NanumSquare" panose="020B0600000101010101" pitchFamily="34" charset="-127"/>
              </a:rPr>
              <a:t>you</a:t>
            </a:r>
            <a:r>
              <a:rPr lang="ko-KR" altLang="en-US" sz="3200" b="1"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altLang="ko-KR" sz="3200" b="1">
                <a:highlight>
                  <a:srgbClr val="DCE6F2"/>
                </a:highlight>
                <a:latin typeface="NanumSquare" panose="020B0600000101010101" pitchFamily="34" charset="-127"/>
                <a:ea typeface="NanumSquare" panose="020B0600000101010101" pitchFamily="34" charset="-127"/>
              </a:rPr>
              <a:t> ? </a:t>
            </a:r>
            <a:r>
              <a:rPr lang="ko-KR" altLang="en-US" sz="3200" b="1"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altLang="ko-KR" sz="3200" b="1">
                <a:latin typeface="NanumSquare" panose="020B0600000101010101" pitchFamily="34" charset="-127"/>
                <a:ea typeface="NanumSquare" panose="020B0600000101010101" pitchFamily="34" charset="-127"/>
              </a:rPr>
              <a:t>goodbye and I say hello.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23831FC-2A3B-DC42-AA85-DA73A43E42C8}"/>
              </a:ext>
            </a:extLst>
          </p:cNvPr>
          <p:cNvSpPr/>
          <p:nvPr/>
        </p:nvSpPr>
        <p:spPr>
          <a:xfrm>
            <a:off x="1907648" y="2271866"/>
            <a:ext cx="53287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>
                <a:latin typeface="NanumSquare" panose="020B0600000101010101" pitchFamily="34" charset="-127"/>
                <a:ea typeface="NanumSquare" panose="020B0600000101010101" pitchFamily="34" charset="-127"/>
              </a:rPr>
              <a:t>주변 단어들을 사용해 </a:t>
            </a:r>
            <a:r>
              <a:rPr lang="en-US" altLang="ko-KR">
                <a:latin typeface="NanumSquare" panose="020B0600000101010101" pitchFamily="34" charset="-127"/>
                <a:ea typeface="NanumSquare" panose="020B0600000101010101" pitchFamily="34" charset="-127"/>
              </a:rPr>
              <a:t>?</a:t>
            </a:r>
            <a:r>
              <a:rPr lang="ko-KR" altLang="en-US">
                <a:latin typeface="NanumSquare" panose="020B0600000101010101" pitchFamily="34" charset="-127"/>
                <a:ea typeface="NanumSquare" panose="020B0600000101010101" pitchFamily="34" charset="-127"/>
              </a:rPr>
              <a:t>에 들어갈 단어를 추론하는 작업</a:t>
            </a:r>
          </a:p>
        </p:txBody>
      </p:sp>
      <p:sp>
        <p:nvSpPr>
          <p:cNvPr id="12" name="U자형 화살표[U] 11">
            <a:extLst>
              <a:ext uri="{FF2B5EF4-FFF2-40B4-BE49-F238E27FC236}">
                <a16:creationId xmlns:a16="http://schemas.microsoft.com/office/drawing/2014/main" id="{E17BFF9F-ADA2-8E48-B64C-35A535141B61}"/>
              </a:ext>
            </a:extLst>
          </p:cNvPr>
          <p:cNvSpPr/>
          <p:nvPr/>
        </p:nvSpPr>
        <p:spPr>
          <a:xfrm>
            <a:off x="1907648" y="1320226"/>
            <a:ext cx="720080" cy="360040"/>
          </a:xfrm>
          <a:prstGeom prst="uturn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13" name="U자형 화살표[U] 12">
            <a:extLst>
              <a:ext uri="{FF2B5EF4-FFF2-40B4-BE49-F238E27FC236}">
                <a16:creationId xmlns:a16="http://schemas.microsoft.com/office/drawing/2014/main" id="{2F65DB02-3059-FF4C-9DEF-7A09C3EF320D}"/>
              </a:ext>
            </a:extLst>
          </p:cNvPr>
          <p:cNvSpPr/>
          <p:nvPr/>
        </p:nvSpPr>
        <p:spPr>
          <a:xfrm flipH="1">
            <a:off x="2627728" y="1320226"/>
            <a:ext cx="720080" cy="360040"/>
          </a:xfrm>
          <a:prstGeom prst="uturn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2C0E59C6-38A3-5E4C-BB7C-30F2B302E2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4440" y="2728025"/>
            <a:ext cx="5555117" cy="171454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9540212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신경망에서의 단어 처리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79512" y="908721"/>
            <a:ext cx="8784976" cy="39578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b="0"/>
              <a:t>신경망을 이용해 단어를 처리하기 위해서는 단어를 고정 길이의 벡터로 변환해야 한다</a:t>
            </a:r>
            <a:r>
              <a:rPr lang="en-US" altLang="ko-KR" b="0"/>
              <a:t>. (</a:t>
            </a:r>
            <a:r>
              <a:rPr lang="ko-KR" altLang="en-US" b="0"/>
              <a:t>신경망의 입력층에서 뉴런의 수를 고정해야 함</a:t>
            </a:r>
            <a:r>
              <a:rPr lang="en-US" altLang="ko-KR" b="0"/>
              <a:t>)</a:t>
            </a:r>
          </a:p>
          <a:p>
            <a:pPr marL="0" indent="0">
              <a:buNone/>
            </a:pPr>
            <a:r>
              <a:rPr lang="en-US" altLang="ko-KR">
                <a:sym typeface="Wingdings" pitchFamily="2" charset="2"/>
              </a:rPr>
              <a:t></a:t>
            </a:r>
            <a:r>
              <a:rPr lang="ko-KR" altLang="en-US">
                <a:sym typeface="Wingdings" pitchFamily="2" charset="2"/>
              </a:rPr>
              <a:t> </a:t>
            </a:r>
            <a:r>
              <a:rPr lang="ko-KR" altLang="en-US"/>
              <a:t>원핫 표현 </a:t>
            </a:r>
            <a:r>
              <a:rPr lang="en-US" altLang="ko-KR"/>
              <a:t>(one-hot encoding) </a:t>
            </a:r>
            <a:r>
              <a:rPr lang="ko-KR" altLang="en-US"/>
              <a:t>이용</a:t>
            </a:r>
            <a:endParaRPr lang="en-US" altLang="ko-KR"/>
          </a:p>
          <a:p>
            <a:pPr marL="0" indent="0">
              <a:buNone/>
            </a:pPr>
            <a:endParaRPr lang="en-US" altLang="ko-KR" b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EE3BCBA-DAFA-4073-9158-B305124C38E2}" type="slidenum">
              <a:rPr lang="ko-KR" altLang="en-US" smtClean="0"/>
              <a:pPr/>
              <a:t>3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68258DE-7139-DE44-9F47-CE95E19CBFE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3035"/>
          <a:stretch/>
        </p:blipFill>
        <p:spPr>
          <a:xfrm>
            <a:off x="4716016" y="1720891"/>
            <a:ext cx="3216064" cy="91602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62FA527-F046-BD40-9019-FD4BD545FEBB}"/>
              </a:ext>
            </a:extLst>
          </p:cNvPr>
          <p:cNvSpPr txBox="1"/>
          <p:nvPr/>
        </p:nvSpPr>
        <p:spPr>
          <a:xfrm>
            <a:off x="5148064" y="2636912"/>
            <a:ext cx="30243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100">
                <a:latin typeface="NanumSquare" panose="020B0600000101010101" pitchFamily="34" charset="-127"/>
                <a:ea typeface="NanumSquare" panose="020B0600000101010101" pitchFamily="34" charset="-127"/>
              </a:rPr>
              <a:t>출처 </a:t>
            </a:r>
            <a:r>
              <a:rPr kumimoji="1" lang="en-US" altLang="ko-KR" sz="1100">
                <a:latin typeface="NanumSquare" panose="020B0600000101010101" pitchFamily="34" charset="-127"/>
                <a:ea typeface="NanumSquare" panose="020B0600000101010101" pitchFamily="34" charset="-127"/>
              </a:rPr>
              <a:t>:</a:t>
            </a:r>
            <a:r>
              <a:rPr kumimoji="1" lang="ko-KR" altLang="en-US" sz="1100"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altLang="ko-KR" sz="1100">
                <a:latin typeface="NanumSquare" panose="020B0600000101010101" pitchFamily="34" charset="-127"/>
                <a:ea typeface="NanumSquare" panose="020B0600000101010101" pitchFamily="34" charset="-127"/>
                <a:hlinkClick r:id="rId4"/>
              </a:rPr>
              <a:t>https://linewalks.com/archives/6408</a:t>
            </a:r>
            <a:endParaRPr kumimoji="1" lang="ko-KR" altLang="en-US" sz="110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62E4227-3213-B94F-8D4B-58066B97DF8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4753" t="13032" r="11946" b="10540"/>
          <a:stretch/>
        </p:blipFill>
        <p:spPr>
          <a:xfrm>
            <a:off x="1179622" y="3791580"/>
            <a:ext cx="2952328" cy="2422769"/>
          </a:xfrm>
          <a:prstGeom prst="rect">
            <a:avLst/>
          </a:prstGeom>
          <a:ln>
            <a:noFill/>
          </a:ln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991DC974-4BB0-304D-B300-4DF97725188B}"/>
              </a:ext>
            </a:extLst>
          </p:cNvPr>
          <p:cNvSpPr/>
          <p:nvPr/>
        </p:nvSpPr>
        <p:spPr>
          <a:xfrm>
            <a:off x="1793418" y="3083441"/>
            <a:ext cx="555716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800" b="1">
                <a:highlight>
                  <a:srgbClr val="DCE6F2"/>
                </a:highlight>
                <a:latin typeface="NanumSquare" panose="020B0600000101010101" pitchFamily="34" charset="-127"/>
                <a:ea typeface="NanumSquare" panose="020B0600000101010101" pitchFamily="34" charset="-127"/>
              </a:rPr>
              <a:t>you</a:t>
            </a:r>
            <a:r>
              <a:rPr lang="ko-KR" altLang="en-US" sz="2800" b="1">
                <a:highlight>
                  <a:srgbClr val="DCE6F2"/>
                </a:highlight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altLang="ko-KR" sz="2800" b="1">
                <a:highlight>
                  <a:srgbClr val="DCE6F2"/>
                </a:highlight>
                <a:latin typeface="NanumSquare" panose="020B0600000101010101" pitchFamily="34" charset="-127"/>
                <a:ea typeface="NanumSquare" panose="020B0600000101010101" pitchFamily="34" charset="-127"/>
              </a:rPr>
              <a:t> say </a:t>
            </a:r>
            <a:r>
              <a:rPr lang="ko-KR" altLang="en-US" sz="2800" b="1">
                <a:highlight>
                  <a:srgbClr val="DCE6F2"/>
                </a:highlight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altLang="ko-KR" sz="2800" b="1">
                <a:highlight>
                  <a:srgbClr val="DCE6F2"/>
                </a:highlight>
                <a:latin typeface="NanumSquare" panose="020B0600000101010101" pitchFamily="34" charset="-127"/>
                <a:ea typeface="NanumSquare" panose="020B0600000101010101" pitchFamily="34" charset="-127"/>
              </a:rPr>
              <a:t>goodbye and I say hello.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CD91DB-5CF1-A545-9B5A-E7C99F344F0D}"/>
              </a:ext>
            </a:extLst>
          </p:cNvPr>
          <p:cNvSpPr txBox="1"/>
          <p:nvPr/>
        </p:nvSpPr>
        <p:spPr>
          <a:xfrm>
            <a:off x="4271156" y="3791580"/>
            <a:ext cx="40452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>
                <a:latin typeface="NanumSquare" panose="020B0600000101010101" pitchFamily="34" charset="-127"/>
                <a:ea typeface="NanumSquare" panose="020B0600000101010101" pitchFamily="34" charset="-127"/>
              </a:rPr>
              <a:t>총 어휘 수</a:t>
            </a:r>
            <a:r>
              <a:rPr kumimoji="1" lang="en-US" altLang="ko-KR">
                <a:latin typeface="NanumSquare" panose="020B0600000101010101" pitchFamily="34" charset="-127"/>
                <a:ea typeface="NanumSquare" panose="020B0600000101010101" pitchFamily="34" charset="-127"/>
              </a:rPr>
              <a:t>(7)</a:t>
            </a:r>
            <a:r>
              <a:rPr kumimoji="1" lang="ko-KR" altLang="en-US">
                <a:latin typeface="NanumSquare" panose="020B0600000101010101" pitchFamily="34" charset="-127"/>
                <a:ea typeface="NanumSquare" panose="020B0600000101010101" pitchFamily="34" charset="-127"/>
              </a:rPr>
              <a:t> 만큼의 벡터 사이즈</a:t>
            </a:r>
            <a:endParaRPr kumimoji="1" lang="en-US" altLang="ko-KR"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endParaRPr kumimoji="1" lang="en-US" altLang="ko-KR"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>
                <a:latin typeface="NanumSquare" panose="020B0600000101010101" pitchFamily="34" charset="-127"/>
                <a:ea typeface="NanumSquare" panose="020B0600000101010101" pitchFamily="34" charset="-127"/>
              </a:rPr>
              <a:t>각 단어마다 아이디에 해당하는 인덱스만 </a:t>
            </a:r>
            <a:r>
              <a:rPr kumimoji="1" lang="en-US" altLang="ko-KR">
                <a:latin typeface="NanumSquare" panose="020B0600000101010101" pitchFamily="34" charset="-127"/>
                <a:ea typeface="NanumSquare" panose="020B0600000101010101" pitchFamily="34" charset="-127"/>
              </a:rPr>
              <a:t>1,</a:t>
            </a:r>
            <a:r>
              <a:rPr kumimoji="1" lang="ko-KR" altLang="en-US">
                <a:latin typeface="NanumSquare" panose="020B0600000101010101" pitchFamily="34" charset="-127"/>
                <a:ea typeface="NanumSquare" panose="020B0600000101010101" pitchFamily="34" charset="-127"/>
              </a:rPr>
              <a:t> 나머지는 </a:t>
            </a:r>
            <a:r>
              <a:rPr kumimoji="1" lang="en-US" altLang="ko-KR">
                <a:latin typeface="NanumSquare" panose="020B0600000101010101" pitchFamily="34" charset="-127"/>
                <a:ea typeface="NanumSquare" panose="020B0600000101010101" pitchFamily="34" charset="-127"/>
              </a:rPr>
              <a:t>0</a:t>
            </a:r>
            <a:r>
              <a:rPr kumimoji="1" lang="ko-KR" altLang="en-US">
                <a:latin typeface="NanumSquare" panose="020B0600000101010101" pitchFamily="34" charset="-127"/>
                <a:ea typeface="NanumSquare" panose="020B0600000101010101" pitchFamily="34" charset="-127"/>
              </a:rPr>
              <a:t>인 벡터를 가짐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FE093E9-2157-0B4D-BE9D-5B3AE792879E}"/>
              </a:ext>
            </a:extLst>
          </p:cNvPr>
          <p:cNvSpPr/>
          <p:nvPr/>
        </p:nvSpPr>
        <p:spPr>
          <a:xfrm>
            <a:off x="1043608" y="3083441"/>
            <a:ext cx="7272808" cy="322587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924648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163841"/>
            <a:ext cx="9144000" cy="449414"/>
          </a:xfrm>
        </p:spPr>
        <p:txBody>
          <a:bodyPr/>
          <a:lstStyle/>
          <a:p>
            <a:r>
              <a:rPr lang="ko-KR" altLang="en-US" dirty="0"/>
              <a:t>추론 기반 기법과 신경망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EE3BCBA-DAFA-4073-9158-B305124C38E2}" type="slidenum">
              <a:rPr lang="ko-KR" altLang="en-US" smtClean="0"/>
              <a:pPr/>
              <a:t>4</a:t>
            </a:fld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5EC5E294-B1EF-FD49-B36C-B7C7F589EE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005" y="3770802"/>
            <a:ext cx="3312368" cy="189416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E501643-C070-9F49-A5E2-BB473728B0EA}"/>
              </a:ext>
            </a:extLst>
          </p:cNvPr>
          <p:cNvSpPr txBox="1"/>
          <p:nvPr/>
        </p:nvSpPr>
        <p:spPr>
          <a:xfrm>
            <a:off x="3936394" y="3933056"/>
            <a:ext cx="507346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sz="1600">
                <a:latin typeface="NanumSquare" panose="020B0600000101010101" pitchFamily="34" charset="-127"/>
                <a:ea typeface="NanumSquare" panose="020B0600000101010101" pitchFamily="34" charset="-127"/>
              </a:rPr>
              <a:t>완전연결계층에 의한 원핫 표현 형식의 단어 변환</a:t>
            </a:r>
            <a:endParaRPr kumimoji="1" lang="en-US" altLang="ko-KR" sz="1600"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R" altLang="en-US" sz="1600"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sz="1600">
                <a:latin typeface="NanumSquare" panose="020B0600000101010101" pitchFamily="34" charset="-127"/>
                <a:ea typeface="NanumSquare" panose="020B0600000101010101" pitchFamily="34" charset="-127"/>
              </a:rPr>
              <a:t>총 </a:t>
            </a:r>
            <a:r>
              <a:rPr kumimoji="1" lang="en-US" altLang="ko-KR" sz="1600">
                <a:latin typeface="NanumSquare" panose="020B0600000101010101" pitchFamily="34" charset="-127"/>
                <a:ea typeface="NanumSquare" panose="020B0600000101010101" pitchFamily="34" charset="-127"/>
              </a:rPr>
              <a:t>7</a:t>
            </a:r>
            <a:r>
              <a:rPr kumimoji="1" lang="ko-KR" altLang="en-US" sz="1600">
                <a:latin typeface="NanumSquare" panose="020B0600000101010101" pitchFamily="34" charset="-127"/>
                <a:ea typeface="NanumSquare" panose="020B0600000101010101" pitchFamily="34" charset="-127"/>
              </a:rPr>
              <a:t>개의 단어를 가진 문장에서 한 단어가 입력으로 들어가고</a:t>
            </a:r>
            <a:r>
              <a:rPr kumimoji="1" lang="en-US" altLang="ko-KR" sz="1600">
                <a:latin typeface="NanumSquare" panose="020B0600000101010101" pitchFamily="34" charset="-127"/>
                <a:ea typeface="NanumSquare" panose="020B0600000101010101" pitchFamily="34" charset="-127"/>
              </a:rPr>
              <a:t>, </a:t>
            </a:r>
            <a:r>
              <a:rPr kumimoji="1" lang="ko-KR" altLang="en-US" sz="1600">
                <a:latin typeface="NanumSquare" panose="020B0600000101010101" pitchFamily="34" charset="-127"/>
                <a:ea typeface="NanumSquare" panose="020B0600000101010101" pitchFamily="34" charset="-127"/>
              </a:rPr>
              <a:t>이는 </a:t>
            </a:r>
            <a:r>
              <a:rPr kumimoji="1" lang="en-US" altLang="ko-KR" sz="1600">
                <a:latin typeface="NanumSquare" panose="020B0600000101010101" pitchFamily="34" charset="-127"/>
                <a:ea typeface="NanumSquare" panose="020B0600000101010101" pitchFamily="34" charset="-127"/>
              </a:rPr>
              <a:t>3</a:t>
            </a:r>
            <a:r>
              <a:rPr kumimoji="1" lang="ko-KR" altLang="en-US" sz="1600">
                <a:latin typeface="NanumSquare" panose="020B0600000101010101" pitchFamily="34" charset="-127"/>
                <a:ea typeface="NanumSquare" panose="020B0600000101010101" pitchFamily="34" charset="-127"/>
              </a:rPr>
              <a:t>개의 은닉층 뉴런을 통해 변환되어짐</a:t>
            </a:r>
            <a:endParaRPr kumimoji="1" lang="en-US" altLang="ko-KR" sz="1600"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sz="1600"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sz="1600">
                <a:latin typeface="NanumSquare" panose="020B0600000101010101" pitchFamily="34" charset="-127"/>
                <a:ea typeface="NanumSquare" panose="020B0600000101010101" pitchFamily="34" charset="-127"/>
              </a:rPr>
              <a:t>인코딩 과정</a:t>
            </a:r>
          </a:p>
        </p:txBody>
      </p:sp>
      <p:sp>
        <p:nvSpPr>
          <p:cNvPr id="21" name="오른쪽 화살표[R] 20">
            <a:extLst>
              <a:ext uri="{FF2B5EF4-FFF2-40B4-BE49-F238E27FC236}">
                <a16:creationId xmlns:a16="http://schemas.microsoft.com/office/drawing/2014/main" id="{F1BBEE42-80A3-B044-819A-D797FF135245}"/>
              </a:ext>
            </a:extLst>
          </p:cNvPr>
          <p:cNvSpPr/>
          <p:nvPr/>
        </p:nvSpPr>
        <p:spPr>
          <a:xfrm>
            <a:off x="3576352" y="4578255"/>
            <a:ext cx="360042" cy="247214"/>
          </a:xfrm>
          <a:prstGeom prst="rightArrow">
            <a:avLst/>
          </a:prstGeom>
          <a:solidFill>
            <a:srgbClr val="F579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11FBE41B-C6D0-DE48-ADF3-2D6B91BB62FA}"/>
              </a:ext>
            </a:extLst>
          </p:cNvPr>
          <p:cNvGrpSpPr/>
          <p:nvPr/>
        </p:nvGrpSpPr>
        <p:grpSpPr>
          <a:xfrm>
            <a:off x="2771800" y="1006915"/>
            <a:ext cx="2881246" cy="2139545"/>
            <a:chOff x="1835692" y="1201592"/>
            <a:chExt cx="2881246" cy="2139545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751F2DE5-6DB0-7145-8357-D269EE9C07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4350" t="14428" r="51256" b="16152"/>
            <a:stretch/>
          </p:blipFill>
          <p:spPr>
            <a:xfrm>
              <a:off x="3101081" y="1253952"/>
              <a:ext cx="1398911" cy="2001857"/>
            </a:xfrm>
            <a:prstGeom prst="rect">
              <a:avLst/>
            </a:prstGeom>
          </p:spPr>
        </p:pic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CB477199-EFD8-3842-91CF-B96A08C33569}"/>
                </a:ext>
              </a:extLst>
            </p:cNvPr>
            <p:cNvGrpSpPr/>
            <p:nvPr/>
          </p:nvGrpSpPr>
          <p:grpSpPr>
            <a:xfrm>
              <a:off x="1835692" y="1201592"/>
              <a:ext cx="1269974" cy="2139545"/>
              <a:chOff x="1835692" y="1201592"/>
              <a:chExt cx="1269974" cy="2139545"/>
            </a:xfrm>
          </p:grpSpPr>
          <p:grpSp>
            <p:nvGrpSpPr>
              <p:cNvPr id="39" name="그룹 38">
                <a:extLst>
                  <a:ext uri="{FF2B5EF4-FFF2-40B4-BE49-F238E27FC236}">
                    <a16:creationId xmlns:a16="http://schemas.microsoft.com/office/drawing/2014/main" id="{79408910-E4C2-B84B-AC57-4FF8E8F5B5DE}"/>
                  </a:ext>
                </a:extLst>
              </p:cNvPr>
              <p:cNvGrpSpPr/>
              <p:nvPr/>
            </p:nvGrpSpPr>
            <p:grpSpPr>
              <a:xfrm>
                <a:off x="1835692" y="1201592"/>
                <a:ext cx="1269974" cy="2139545"/>
                <a:chOff x="1835692" y="1201592"/>
                <a:chExt cx="1269974" cy="2139545"/>
              </a:xfrm>
            </p:grpSpPr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921B36C8-9A59-184F-8245-0B5BD0172CC8}"/>
                    </a:ext>
                  </a:extLst>
                </p:cNvPr>
                <p:cNvSpPr/>
                <p:nvPr/>
              </p:nvSpPr>
              <p:spPr>
                <a:xfrm>
                  <a:off x="2817634" y="1201592"/>
                  <a:ext cx="288032" cy="288032"/>
                </a:xfrm>
                <a:prstGeom prst="ellipse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59A4B309-EF7D-6545-892A-9CFE39D00596}"/>
                    </a:ext>
                  </a:extLst>
                </p:cNvPr>
                <p:cNvSpPr/>
                <p:nvPr/>
              </p:nvSpPr>
              <p:spPr>
                <a:xfrm>
                  <a:off x="2817634" y="1522844"/>
                  <a:ext cx="288032" cy="288032"/>
                </a:xfrm>
                <a:prstGeom prst="ellipse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0A2E2DCD-2798-124F-8115-B155A8C69E5B}"/>
                    </a:ext>
                  </a:extLst>
                </p:cNvPr>
                <p:cNvSpPr/>
                <p:nvPr/>
              </p:nvSpPr>
              <p:spPr>
                <a:xfrm>
                  <a:off x="2817634" y="1835849"/>
                  <a:ext cx="288032" cy="288032"/>
                </a:xfrm>
                <a:prstGeom prst="ellipse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078423A2-A208-414D-ABFC-154728AF2E0F}"/>
                    </a:ext>
                  </a:extLst>
                </p:cNvPr>
                <p:cNvSpPr/>
                <p:nvPr/>
              </p:nvSpPr>
              <p:spPr>
                <a:xfrm>
                  <a:off x="2817634" y="2142890"/>
                  <a:ext cx="288032" cy="288032"/>
                </a:xfrm>
                <a:prstGeom prst="ellipse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6A8A8431-F598-B14E-86AE-AEDDEBABF0E2}"/>
                    </a:ext>
                  </a:extLst>
                </p:cNvPr>
                <p:cNvSpPr/>
                <p:nvPr/>
              </p:nvSpPr>
              <p:spPr>
                <a:xfrm>
                  <a:off x="2817634" y="2443374"/>
                  <a:ext cx="288032" cy="288032"/>
                </a:xfrm>
                <a:prstGeom prst="ellipse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749E22B4-4464-8B41-AABB-99E2BA94E835}"/>
                    </a:ext>
                  </a:extLst>
                </p:cNvPr>
                <p:cNvSpPr/>
                <p:nvPr/>
              </p:nvSpPr>
              <p:spPr>
                <a:xfrm>
                  <a:off x="2817255" y="2746064"/>
                  <a:ext cx="288032" cy="288032"/>
                </a:xfrm>
                <a:prstGeom prst="ellipse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7346D333-29A0-8845-89B7-D0B6F2EB7561}"/>
                    </a:ext>
                  </a:extLst>
                </p:cNvPr>
                <p:cNvSpPr/>
                <p:nvPr/>
              </p:nvSpPr>
              <p:spPr>
                <a:xfrm>
                  <a:off x="2817255" y="3053105"/>
                  <a:ext cx="288032" cy="288032"/>
                </a:xfrm>
                <a:prstGeom prst="ellipse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19C4FFD0-0548-6D47-9676-6BCA1171621E}"/>
                    </a:ext>
                  </a:extLst>
                </p:cNvPr>
                <p:cNvSpPr txBox="1"/>
                <p:nvPr/>
              </p:nvSpPr>
              <p:spPr>
                <a:xfrm>
                  <a:off x="2100189" y="1253952"/>
                  <a:ext cx="383579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kumimoji="1" lang="en-US" altLang="ko-KR" sz="900" b="1">
                      <a:latin typeface="NanumSquare" panose="020B0600000101010101" pitchFamily="34" charset="-127"/>
                      <a:ea typeface="NanumSquare" panose="020B0600000101010101" pitchFamily="34" charset="-127"/>
                    </a:rPr>
                    <a:t>you</a:t>
                  </a:r>
                  <a:endParaRPr kumimoji="1" lang="ko-KR" altLang="en-US" sz="900" b="1">
                    <a:latin typeface="NanumSquare" panose="020B0600000101010101" pitchFamily="34" charset="-127"/>
                    <a:ea typeface="NanumSquare" panose="020B0600000101010101" pitchFamily="34" charset="-127"/>
                  </a:endParaRPr>
                </a:p>
              </p:txBody>
            </p:sp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BF03BC4F-B07B-2949-92C9-A741FB811F0F}"/>
                    </a:ext>
                  </a:extLst>
                </p:cNvPr>
                <p:cNvSpPr txBox="1"/>
                <p:nvPr/>
              </p:nvSpPr>
              <p:spPr>
                <a:xfrm>
                  <a:off x="2100189" y="1548152"/>
                  <a:ext cx="383579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kumimoji="1" lang="en-US" altLang="ko-KR" sz="900" b="1">
                      <a:latin typeface="NanumSquare" panose="020B0600000101010101" pitchFamily="34" charset="-127"/>
                      <a:ea typeface="NanumSquare" panose="020B0600000101010101" pitchFamily="34" charset="-127"/>
                    </a:rPr>
                    <a:t>say</a:t>
                  </a:r>
                  <a:endParaRPr kumimoji="1" lang="ko-KR" altLang="en-US" sz="900" b="1">
                    <a:latin typeface="NanumSquare" panose="020B0600000101010101" pitchFamily="34" charset="-127"/>
                    <a:ea typeface="NanumSquare" panose="020B0600000101010101" pitchFamily="34" charset="-127"/>
                  </a:endParaRPr>
                </a:p>
              </p:txBody>
            </p:sp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5E1E0DF1-4002-CF46-9AA3-92F5822B075C}"/>
                    </a:ext>
                  </a:extLst>
                </p:cNvPr>
                <p:cNvSpPr txBox="1"/>
                <p:nvPr/>
              </p:nvSpPr>
              <p:spPr>
                <a:xfrm>
                  <a:off x="1835696" y="1845780"/>
                  <a:ext cx="648071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kumimoji="1" lang="en-US" altLang="ko-KR" sz="900" b="1">
                      <a:latin typeface="NanumSquare" panose="020B0600000101010101" pitchFamily="34" charset="-127"/>
                      <a:ea typeface="NanumSquare" panose="020B0600000101010101" pitchFamily="34" charset="-127"/>
                    </a:rPr>
                    <a:t>goodbye</a:t>
                  </a:r>
                  <a:endParaRPr kumimoji="1" lang="ko-KR" altLang="en-US" sz="900" b="1">
                    <a:latin typeface="NanumSquare" panose="020B0600000101010101" pitchFamily="34" charset="-127"/>
                    <a:ea typeface="NanumSquare" panose="020B0600000101010101" pitchFamily="34" charset="-127"/>
                  </a:endParaRPr>
                </a:p>
              </p:txBody>
            </p:sp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79DFD833-6218-D14F-949A-4CF45E3AC2FC}"/>
                    </a:ext>
                  </a:extLst>
                </p:cNvPr>
                <p:cNvSpPr txBox="1"/>
                <p:nvPr/>
              </p:nvSpPr>
              <p:spPr>
                <a:xfrm>
                  <a:off x="1835695" y="2157044"/>
                  <a:ext cx="648071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kumimoji="1" lang="en-US" altLang="ko-KR" sz="900" b="1">
                      <a:latin typeface="NanumSquare" panose="020B0600000101010101" pitchFamily="34" charset="-127"/>
                      <a:ea typeface="NanumSquare" panose="020B0600000101010101" pitchFamily="34" charset="-127"/>
                    </a:rPr>
                    <a:t>and</a:t>
                  </a:r>
                  <a:endParaRPr kumimoji="1" lang="ko-KR" altLang="en-US" sz="900" b="1">
                    <a:latin typeface="NanumSquare" panose="020B0600000101010101" pitchFamily="34" charset="-127"/>
                    <a:ea typeface="NanumSquare" panose="020B0600000101010101" pitchFamily="34" charset="-127"/>
                  </a:endParaRPr>
                </a:p>
              </p:txBody>
            </p: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BB5552C7-D674-7248-9243-7908947674A8}"/>
                    </a:ext>
                  </a:extLst>
                </p:cNvPr>
                <p:cNvSpPr txBox="1"/>
                <p:nvPr/>
              </p:nvSpPr>
              <p:spPr>
                <a:xfrm>
                  <a:off x="1835694" y="2454659"/>
                  <a:ext cx="648071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kumimoji="1" lang="en-US" altLang="ko-KR" sz="900" b="1">
                      <a:latin typeface="NanumSquare" panose="020B0600000101010101" pitchFamily="34" charset="-127"/>
                      <a:ea typeface="NanumSquare" panose="020B0600000101010101" pitchFamily="34" charset="-127"/>
                    </a:rPr>
                    <a:t>I</a:t>
                  </a:r>
                  <a:endParaRPr kumimoji="1" lang="ko-KR" altLang="en-US" sz="900" b="1">
                    <a:latin typeface="NanumSquare" panose="020B0600000101010101" pitchFamily="34" charset="-127"/>
                    <a:ea typeface="NanumSquare" panose="020B0600000101010101" pitchFamily="34" charset="-127"/>
                  </a:endParaRPr>
                </a:p>
              </p:txBody>
            </p:sp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1EE6030C-9FE2-DC47-BD47-6D3B77800914}"/>
                    </a:ext>
                  </a:extLst>
                </p:cNvPr>
                <p:cNvSpPr txBox="1"/>
                <p:nvPr/>
              </p:nvSpPr>
              <p:spPr>
                <a:xfrm>
                  <a:off x="1835693" y="2765923"/>
                  <a:ext cx="648071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kumimoji="1" lang="en-US" altLang="ko-KR" sz="900" b="1">
                      <a:latin typeface="NanumSquare" panose="020B0600000101010101" pitchFamily="34" charset="-127"/>
                      <a:ea typeface="NanumSquare" panose="020B0600000101010101" pitchFamily="34" charset="-127"/>
                    </a:rPr>
                    <a:t>hello</a:t>
                  </a:r>
                  <a:endParaRPr kumimoji="1" lang="ko-KR" altLang="en-US" sz="900" b="1">
                    <a:latin typeface="NanumSquare" panose="020B0600000101010101" pitchFamily="34" charset="-127"/>
                    <a:ea typeface="NanumSquare" panose="020B0600000101010101" pitchFamily="34" charset="-127"/>
                  </a:endParaRPr>
                </a:p>
              </p:txBody>
            </p:sp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459A89CB-58F3-B641-8B4C-F106874348B0}"/>
                    </a:ext>
                  </a:extLst>
                </p:cNvPr>
                <p:cNvSpPr txBox="1"/>
                <p:nvPr/>
              </p:nvSpPr>
              <p:spPr>
                <a:xfrm>
                  <a:off x="1835692" y="3098817"/>
                  <a:ext cx="648071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kumimoji="1" lang="en-US" altLang="ko-KR" sz="900" b="1">
                      <a:latin typeface="NanumSquare" panose="020B0600000101010101" pitchFamily="34" charset="-127"/>
                      <a:ea typeface="NanumSquare" panose="020B0600000101010101" pitchFamily="34" charset="-127"/>
                    </a:rPr>
                    <a:t>.</a:t>
                  </a:r>
                  <a:endParaRPr kumimoji="1" lang="ko-KR" altLang="en-US" sz="900" b="1">
                    <a:latin typeface="NanumSquare" panose="020B0600000101010101" pitchFamily="34" charset="-127"/>
                    <a:ea typeface="NanumSquare" panose="020B0600000101010101" pitchFamily="34" charset="-127"/>
                  </a:endParaRPr>
                </a:p>
              </p:txBody>
            </p:sp>
          </p:grpSp>
          <p:cxnSp>
            <p:nvCxnSpPr>
              <p:cNvPr id="41" name="직선 연결선[R] 40">
                <a:extLst>
                  <a:ext uri="{FF2B5EF4-FFF2-40B4-BE49-F238E27FC236}">
                    <a16:creationId xmlns:a16="http://schemas.microsoft.com/office/drawing/2014/main" id="{25BAE3E0-AB85-DC4C-B86A-B80F89BD1412}"/>
                  </a:ext>
                </a:extLst>
              </p:cNvPr>
              <p:cNvCxnSpPr>
                <a:cxnSpLocks/>
                <a:stCxn id="32" idx="3"/>
              </p:cNvCxnSpPr>
              <p:nvPr/>
            </p:nvCxnSpPr>
            <p:spPr>
              <a:xfrm>
                <a:off x="2483768" y="1369368"/>
                <a:ext cx="288032" cy="0"/>
              </a:xfrm>
              <a:prstGeom prst="line">
                <a:avLst/>
              </a:prstGeom>
              <a:ln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직선 연결선[R] 43">
                <a:extLst>
                  <a:ext uri="{FF2B5EF4-FFF2-40B4-BE49-F238E27FC236}">
                    <a16:creationId xmlns:a16="http://schemas.microsoft.com/office/drawing/2014/main" id="{C177E8E0-DA5D-D541-9DF0-400519F8CA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83768" y="1663568"/>
                <a:ext cx="288032" cy="0"/>
              </a:xfrm>
              <a:prstGeom prst="line">
                <a:avLst/>
              </a:prstGeom>
              <a:ln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직선 연결선[R] 44">
                <a:extLst>
                  <a:ext uri="{FF2B5EF4-FFF2-40B4-BE49-F238E27FC236}">
                    <a16:creationId xmlns:a16="http://schemas.microsoft.com/office/drawing/2014/main" id="{36100656-5713-D344-A70A-A3A8E90282D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83768" y="1958964"/>
                <a:ext cx="288032" cy="0"/>
              </a:xfrm>
              <a:prstGeom prst="line">
                <a:avLst/>
              </a:prstGeom>
              <a:ln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[R] 45">
                <a:extLst>
                  <a:ext uri="{FF2B5EF4-FFF2-40B4-BE49-F238E27FC236}">
                    <a16:creationId xmlns:a16="http://schemas.microsoft.com/office/drawing/2014/main" id="{CE9BB08B-6686-0747-86C5-19587A6F323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83768" y="2270228"/>
                <a:ext cx="288032" cy="0"/>
              </a:xfrm>
              <a:prstGeom prst="line">
                <a:avLst/>
              </a:prstGeom>
              <a:ln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연결선[R] 46">
                <a:extLst>
                  <a:ext uri="{FF2B5EF4-FFF2-40B4-BE49-F238E27FC236}">
                    <a16:creationId xmlns:a16="http://schemas.microsoft.com/office/drawing/2014/main" id="{BCA25B30-8037-5140-8F09-1C2E9C89ED2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83763" y="2559605"/>
                <a:ext cx="288032" cy="0"/>
              </a:xfrm>
              <a:prstGeom prst="line">
                <a:avLst/>
              </a:prstGeom>
              <a:ln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직선 연결선[R] 47">
                <a:extLst>
                  <a:ext uri="{FF2B5EF4-FFF2-40B4-BE49-F238E27FC236}">
                    <a16:creationId xmlns:a16="http://schemas.microsoft.com/office/drawing/2014/main" id="{59644633-CAAC-894C-AC58-33754391AAE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96033" y="2854393"/>
                <a:ext cx="288032" cy="0"/>
              </a:xfrm>
              <a:prstGeom prst="line">
                <a:avLst/>
              </a:prstGeom>
              <a:ln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직선 연결선[R] 48">
                <a:extLst>
                  <a:ext uri="{FF2B5EF4-FFF2-40B4-BE49-F238E27FC236}">
                    <a16:creationId xmlns:a16="http://schemas.microsoft.com/office/drawing/2014/main" id="{504D69D1-1872-3F45-99DB-16E2824919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79558" y="3197121"/>
                <a:ext cx="288032" cy="0"/>
              </a:xfrm>
              <a:prstGeom prst="line">
                <a:avLst/>
              </a:prstGeom>
              <a:ln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C335C265-4458-6C4D-9575-31AD93EBB285}"/>
                </a:ext>
              </a:extLst>
            </p:cNvPr>
            <p:cNvSpPr/>
            <p:nvPr/>
          </p:nvSpPr>
          <p:spPr>
            <a:xfrm>
              <a:off x="4427984" y="1835849"/>
              <a:ext cx="288032" cy="288032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1F7785A3-C6DE-A84B-AF4C-2F1D0A576BA3}"/>
                </a:ext>
              </a:extLst>
            </p:cNvPr>
            <p:cNvSpPr/>
            <p:nvPr/>
          </p:nvSpPr>
          <p:spPr>
            <a:xfrm>
              <a:off x="4427984" y="2142890"/>
              <a:ext cx="288032" cy="288032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5254984D-31D6-9A46-A5E6-535A785DDBA3}"/>
                </a:ext>
              </a:extLst>
            </p:cNvPr>
            <p:cNvSpPr/>
            <p:nvPr/>
          </p:nvSpPr>
          <p:spPr>
            <a:xfrm>
              <a:off x="4428906" y="2466947"/>
              <a:ext cx="288032" cy="288032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51D50C52-A8F8-034F-9A86-F5E6C4BDFD65}"/>
              </a:ext>
            </a:extLst>
          </p:cNvPr>
          <p:cNvSpPr txBox="1"/>
          <p:nvPr/>
        </p:nvSpPr>
        <p:spPr>
          <a:xfrm>
            <a:off x="2695586" y="3279913"/>
            <a:ext cx="17281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400" b="1">
                <a:latin typeface="NanumSquare" panose="020B0600000101010101" pitchFamily="34" charset="-127"/>
                <a:ea typeface="NanumSquare" panose="020B0600000101010101" pitchFamily="34" charset="-127"/>
              </a:rPr>
              <a:t>input layer</a:t>
            </a:r>
            <a:endParaRPr kumimoji="1" lang="ko-KR" altLang="en-US" sz="1400" b="1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75F886F-71B3-8243-BC4A-16EC09AA13FE}"/>
              </a:ext>
            </a:extLst>
          </p:cNvPr>
          <p:cNvSpPr txBox="1"/>
          <p:nvPr/>
        </p:nvSpPr>
        <p:spPr>
          <a:xfrm>
            <a:off x="4644012" y="3279913"/>
            <a:ext cx="17281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400" b="1">
                <a:latin typeface="NanumSquare" panose="020B0600000101010101" pitchFamily="34" charset="-127"/>
                <a:ea typeface="NanumSquare" panose="020B0600000101010101" pitchFamily="34" charset="-127"/>
              </a:rPr>
              <a:t>hidden layer</a:t>
            </a:r>
            <a:endParaRPr kumimoji="1" lang="ko-KR" altLang="en-US" sz="1400" b="1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5BBE9BE3-B5A4-6549-BC3C-49844E0A7C69}"/>
              </a:ext>
            </a:extLst>
          </p:cNvPr>
          <p:cNvSpPr/>
          <p:nvPr/>
        </p:nvSpPr>
        <p:spPr>
          <a:xfrm>
            <a:off x="2771800" y="908720"/>
            <a:ext cx="3456384" cy="2736180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115204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CBOW </a:t>
            </a:r>
            <a:r>
              <a:rPr lang="ko-KR" altLang="en-US" dirty="0"/>
              <a:t>모델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EE3BCBA-DAFA-4073-9158-B305124C38E2}" type="slidenum">
              <a:rPr lang="ko-KR" altLang="en-US" smtClean="0"/>
              <a:pPr/>
              <a:t>5</a:t>
            </a:fld>
            <a:endParaRPr lang="ko-KR" altLang="en-US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F9132B38-436D-0A49-95CE-FA642812CB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512" y="908720"/>
            <a:ext cx="8784976" cy="53285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b="0"/>
              <a:t>CBOW </a:t>
            </a:r>
            <a:r>
              <a:rPr lang="en-US" altLang="ko-KR" b="0" baseline="30000"/>
              <a:t>continuous bag-of-words</a:t>
            </a:r>
          </a:p>
          <a:p>
            <a:pPr marL="0" indent="0">
              <a:buNone/>
            </a:pPr>
            <a:endParaRPr lang="en-US" altLang="ko-KR" b="0"/>
          </a:p>
          <a:p>
            <a:pPr marL="0" indent="0">
              <a:buNone/>
            </a:pPr>
            <a:endParaRPr lang="en-US" altLang="ko-KR" b="0"/>
          </a:p>
          <a:p>
            <a:pPr marL="0" indent="0">
              <a:buNone/>
            </a:pPr>
            <a:r>
              <a:rPr lang="en-US" altLang="ko-KR">
                <a:highlight>
                  <a:srgbClr val="F4E9E9"/>
                </a:highlight>
              </a:rPr>
              <a:t>CBOW </a:t>
            </a:r>
            <a:r>
              <a:rPr lang="ko-KR" altLang="en-US">
                <a:highlight>
                  <a:srgbClr val="F4E9E9"/>
                </a:highlight>
              </a:rPr>
              <a:t>모델은 </a:t>
            </a:r>
            <a:r>
              <a:rPr lang="ko-KR" altLang="en-US">
                <a:solidFill>
                  <a:srgbClr val="002060"/>
                </a:solidFill>
                <a:highlight>
                  <a:srgbClr val="F4E9E9"/>
                </a:highlight>
              </a:rPr>
              <a:t>맥락</a:t>
            </a:r>
            <a:r>
              <a:rPr lang="ko-KR" altLang="en-US">
                <a:highlight>
                  <a:srgbClr val="F4E9E9"/>
                </a:highlight>
              </a:rPr>
              <a:t>으로부터 타깃</a:t>
            </a:r>
            <a:r>
              <a:rPr lang="en-US" altLang="ko-KR">
                <a:highlight>
                  <a:srgbClr val="F4E9E9"/>
                </a:highlight>
              </a:rPr>
              <a:t>(target)</a:t>
            </a:r>
            <a:r>
              <a:rPr lang="ko-KR" altLang="en-US">
                <a:highlight>
                  <a:srgbClr val="F4E9E9"/>
                </a:highlight>
              </a:rPr>
              <a:t>을 추측하는 용도의 신경망이다</a:t>
            </a:r>
            <a:r>
              <a:rPr lang="en-US" altLang="ko-KR">
                <a:highlight>
                  <a:srgbClr val="F4E9E9"/>
                </a:highlight>
              </a:rPr>
              <a:t>.</a:t>
            </a:r>
          </a:p>
          <a:p>
            <a:r>
              <a:rPr lang="ko-KR" altLang="en-US"/>
              <a:t>타깃 </a:t>
            </a:r>
            <a:r>
              <a:rPr lang="en-US" altLang="ko-KR"/>
              <a:t>: </a:t>
            </a:r>
            <a:r>
              <a:rPr lang="ko-KR" altLang="en-US"/>
              <a:t>중앙 단어</a:t>
            </a:r>
          </a:p>
          <a:p>
            <a:r>
              <a:rPr lang="ko-KR" altLang="en-US"/>
              <a:t>맥락 </a:t>
            </a:r>
            <a:r>
              <a:rPr lang="en-US" altLang="ko-KR"/>
              <a:t>: </a:t>
            </a:r>
            <a:r>
              <a:rPr lang="ko-KR" altLang="en-US"/>
              <a:t>중앙 단어의 주변 단어들</a:t>
            </a:r>
            <a:endParaRPr lang="en-US" altLang="ko-KR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DBA8720-0B93-6A4B-83EF-CCE311306A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7357" y="3555252"/>
            <a:ext cx="4689286" cy="196813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363B1E75-9D81-8245-AD4F-950F9229EC3B}"/>
              </a:ext>
            </a:extLst>
          </p:cNvPr>
          <p:cNvSpPr/>
          <p:nvPr/>
        </p:nvSpPr>
        <p:spPr>
          <a:xfrm>
            <a:off x="1475655" y="5628031"/>
            <a:ext cx="61926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>
                <a:latin typeface="NanumSquare" panose="020B0600000101010101" pitchFamily="34" charset="-127"/>
                <a:ea typeface="NanumSquare" panose="020B0600000101010101" pitchFamily="34" charset="-127"/>
              </a:rPr>
              <a:t>즉</a:t>
            </a:r>
            <a:r>
              <a:rPr lang="en-US" altLang="ko-KR">
                <a:latin typeface="NanumSquare" panose="020B0600000101010101" pitchFamily="34" charset="-127"/>
                <a:ea typeface="NanumSquare" panose="020B0600000101010101" pitchFamily="34" charset="-127"/>
              </a:rPr>
              <a:t>,</a:t>
            </a:r>
            <a:r>
              <a:rPr lang="ko-KR" altLang="en-US">
                <a:latin typeface="NanumSquare" panose="020B0600000101010101" pitchFamily="34" charset="-127"/>
                <a:ea typeface="NanumSquare" panose="020B0600000101010101" pitchFamily="34" charset="-127"/>
              </a:rPr>
              <a:t> 신경망 모델의 입력값으로 맥락이 들어가고 타깃이 출력됨</a:t>
            </a:r>
            <a:r>
              <a:rPr lang="en-US" altLang="ko-KR">
                <a:latin typeface="NanumSquare" panose="020B0600000101010101" pitchFamily="34" charset="-127"/>
                <a:ea typeface="NanumSquare" panose="020B0600000101010101" pitchFamily="34" charset="-127"/>
              </a:rPr>
              <a:t>.</a:t>
            </a:r>
            <a:endParaRPr lang="ko-KR" altLang="en-US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A2D9EFC-EB1F-B64B-B871-F1C3D133D210}"/>
              </a:ext>
            </a:extLst>
          </p:cNvPr>
          <p:cNvSpPr/>
          <p:nvPr/>
        </p:nvSpPr>
        <p:spPr>
          <a:xfrm>
            <a:off x="1405203" y="1396631"/>
            <a:ext cx="633359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3200" b="1">
                <a:highlight>
                  <a:srgbClr val="DCE6F2"/>
                </a:highlight>
                <a:latin typeface="NanumSquare" panose="020B0600000101010101" pitchFamily="34" charset="-127"/>
                <a:ea typeface="NanumSquare" panose="020B0600000101010101" pitchFamily="34" charset="-127"/>
              </a:rPr>
              <a:t>you</a:t>
            </a:r>
            <a:r>
              <a:rPr lang="ko-KR" altLang="en-US" sz="3200" b="1">
                <a:highlight>
                  <a:srgbClr val="DCE6F2"/>
                </a:highlight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altLang="ko-KR" sz="3200" b="1">
                <a:highlight>
                  <a:srgbClr val="DCE6F2"/>
                </a:highlight>
                <a:latin typeface="NanumSquare" panose="020B0600000101010101" pitchFamily="34" charset="-127"/>
                <a:ea typeface="NanumSquare" panose="020B0600000101010101" pitchFamily="34" charset="-127"/>
              </a:rPr>
              <a:t> say </a:t>
            </a:r>
            <a:r>
              <a:rPr lang="ko-KR" altLang="en-US" sz="3200" b="1">
                <a:highlight>
                  <a:srgbClr val="DCE6F2"/>
                </a:highlight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altLang="ko-KR" sz="3200" b="1">
                <a:highlight>
                  <a:srgbClr val="DCE6F2"/>
                </a:highlight>
                <a:latin typeface="NanumSquare" panose="020B0600000101010101" pitchFamily="34" charset="-127"/>
                <a:ea typeface="NanumSquare" panose="020B0600000101010101" pitchFamily="34" charset="-127"/>
              </a:rPr>
              <a:t>goodbye and I say hello.</a:t>
            </a:r>
          </a:p>
        </p:txBody>
      </p:sp>
      <p:cxnSp>
        <p:nvCxnSpPr>
          <p:cNvPr id="16" name="직선 연결선[R] 15">
            <a:extLst>
              <a:ext uri="{FF2B5EF4-FFF2-40B4-BE49-F238E27FC236}">
                <a16:creationId xmlns:a16="http://schemas.microsoft.com/office/drawing/2014/main" id="{601DABC0-1D37-764B-901B-9A62F26412FA}"/>
              </a:ext>
            </a:extLst>
          </p:cNvPr>
          <p:cNvCxnSpPr/>
          <p:nvPr/>
        </p:nvCxnSpPr>
        <p:spPr>
          <a:xfrm>
            <a:off x="1399980" y="1916832"/>
            <a:ext cx="89938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F4A17BEA-E8F9-C34A-BD6F-74C4E58B3FBD}"/>
              </a:ext>
            </a:extLst>
          </p:cNvPr>
          <p:cNvCxnSpPr>
            <a:cxnSpLocks/>
          </p:cNvCxnSpPr>
          <p:nvPr/>
        </p:nvCxnSpPr>
        <p:spPr>
          <a:xfrm>
            <a:off x="3203848" y="1916832"/>
            <a:ext cx="165618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C0B05EFA-9AC1-3741-8135-FFD2116760E8}"/>
              </a:ext>
            </a:extLst>
          </p:cNvPr>
          <p:cNvCxnSpPr>
            <a:cxnSpLocks/>
          </p:cNvCxnSpPr>
          <p:nvPr/>
        </p:nvCxnSpPr>
        <p:spPr>
          <a:xfrm>
            <a:off x="571173" y="3356992"/>
            <a:ext cx="320873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FFE12C45-DFFE-6F47-94C7-2C43A192DDF9}"/>
              </a:ext>
            </a:extLst>
          </p:cNvPr>
          <p:cNvCxnSpPr>
            <a:cxnSpLocks/>
          </p:cNvCxnSpPr>
          <p:nvPr/>
        </p:nvCxnSpPr>
        <p:spPr>
          <a:xfrm>
            <a:off x="568445" y="2924944"/>
            <a:ext cx="1699299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DD9676BC-7991-B74E-B6A3-F6F9C6A90D20}"/>
              </a:ext>
            </a:extLst>
          </p:cNvPr>
          <p:cNvCxnSpPr>
            <a:cxnSpLocks/>
          </p:cNvCxnSpPr>
          <p:nvPr/>
        </p:nvCxnSpPr>
        <p:spPr>
          <a:xfrm>
            <a:off x="2411760" y="1916832"/>
            <a:ext cx="648072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51921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150557"/>
            <a:ext cx="9144000" cy="449414"/>
          </a:xfrm>
        </p:spPr>
        <p:txBody>
          <a:bodyPr/>
          <a:lstStyle/>
          <a:p>
            <a:r>
              <a:rPr lang="en-US" altLang="ko-KR" dirty="0"/>
              <a:t>CBOW </a:t>
            </a:r>
            <a:r>
              <a:rPr lang="ko-KR" altLang="en-US" dirty="0"/>
              <a:t>모델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EE3BCBA-DAFA-4073-9158-B305124C38E2}" type="slidenum">
              <a:rPr lang="ko-KR" altLang="en-US" smtClean="0"/>
              <a:pPr/>
              <a:t>6</a:t>
            </a:fld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내용 개체 틀 2">
                <a:extLst>
                  <a:ext uri="{FF2B5EF4-FFF2-40B4-BE49-F238E27FC236}">
                    <a16:creationId xmlns:a16="http://schemas.microsoft.com/office/drawing/2014/main" id="{F9132B38-436D-0A49-95CE-FA642812CBD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79512" y="3717032"/>
                <a:ext cx="8784976" cy="2520279"/>
              </a:xfrm>
            </p:spPr>
            <p:txBody>
              <a:bodyPr>
                <a:normAutofit/>
              </a:bodyPr>
              <a:lstStyle/>
              <a:p>
                <a:pPr marL="0" indent="0" algn="r">
                  <a:buNone/>
                </a:pPr>
                <a:r>
                  <a:rPr lang="en-US" altLang="ko-KR" sz="1800" b="0"/>
                  <a:t>window size = 1</a:t>
                </a:r>
                <a:r>
                  <a:rPr lang="ko-KR" altLang="en-US" sz="1800" b="0"/>
                  <a:t>인 </a:t>
                </a:r>
                <a:r>
                  <a:rPr lang="en-US" altLang="ko-KR" sz="1800" b="0"/>
                  <a:t>CBOW </a:t>
                </a:r>
                <a:r>
                  <a:rPr lang="ko-KR" altLang="en-US" sz="1800" b="0"/>
                  <a:t>모델의 신경망 예시</a:t>
                </a:r>
                <a:endParaRPr lang="en-US" altLang="ko-KR" sz="1800" b="0"/>
              </a:p>
              <a:p>
                <a:pPr marL="0" indent="0" algn="ctr">
                  <a:lnSpc>
                    <a:spcPct val="150000"/>
                  </a:lnSpc>
                  <a:buNone/>
                </a:pPr>
                <a:endParaRPr lang="en-US" altLang="ko-KR" sz="1800" b="0"/>
              </a:p>
              <a:p>
                <a:pPr>
                  <a:lnSpc>
                    <a:spcPct val="150000"/>
                  </a:lnSpc>
                </a:pPr>
                <a:r>
                  <a:rPr lang="ko-KR" altLang="en-US" sz="1800"/>
                  <a:t>입력층이 </a:t>
                </a:r>
                <a:r>
                  <a:rPr lang="en-US" altLang="ko-KR" sz="1800"/>
                  <a:t>2</a:t>
                </a:r>
                <a:r>
                  <a:rPr lang="ko-KR" altLang="en-US" sz="1800"/>
                  <a:t>개</a:t>
                </a:r>
                <a:r>
                  <a:rPr lang="en-US" altLang="ko-KR" sz="1800"/>
                  <a:t> </a:t>
                </a:r>
                <a:r>
                  <a:rPr lang="ko-KR" altLang="en-US" sz="1800"/>
                  <a:t>있고</a:t>
                </a:r>
                <a:r>
                  <a:rPr lang="en-US" altLang="ko-KR" sz="1800"/>
                  <a:t>,</a:t>
                </a:r>
                <a:r>
                  <a:rPr lang="ko-KR" altLang="en-US" sz="1800"/>
                  <a:t> 은닉층을 거쳐 출력층에 도달</a:t>
                </a:r>
                <a:endParaRPr lang="en-US" altLang="ko-KR" sz="1800"/>
              </a:p>
              <a:p>
                <a:pPr>
                  <a:lnSpc>
                    <a:spcPct val="150000"/>
                  </a:lnSpc>
                </a:pPr>
                <a:r>
                  <a:rPr lang="ko-KR" altLang="en-US" sz="1800"/>
                  <a:t>이때 </a:t>
                </a:r>
                <a:r>
                  <a:rPr lang="en-US" altLang="ko-KR" sz="1800"/>
                  <a:t>&lt;</a:t>
                </a:r>
                <a:r>
                  <a:rPr lang="ko-KR" altLang="en-US" sz="1800"/>
                  <a:t>입력</a:t>
                </a:r>
                <a:r>
                  <a:rPr lang="en-US" altLang="ko-KR" sz="1800">
                    <a:sym typeface="Wingdings" pitchFamily="2" charset="2"/>
                  </a:rPr>
                  <a:t></a:t>
                </a:r>
                <a:r>
                  <a:rPr lang="ko-KR" altLang="en-US" sz="1800">
                    <a:sym typeface="Wingdings" pitchFamily="2" charset="2"/>
                  </a:rPr>
                  <a:t>은닉</a:t>
                </a:r>
                <a:r>
                  <a:rPr lang="en-US" altLang="ko-KR" sz="1800"/>
                  <a:t>&gt;</a:t>
                </a:r>
                <a:r>
                  <a:rPr lang="ko-KR" altLang="en-US" sz="1800"/>
                  <a:t> 에의 가중치는</a:t>
                </a:r>
                <a:r>
                  <a:rPr kumimoji="1" lang="en-US" altLang="ko-KR" sz="180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sz="1800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kumimoji="1" lang="en-US" altLang="ko-KR" sz="1800" b="1" i="1">
                            <a:latin typeface="Cambria Math" panose="02040503050406030204" pitchFamily="18" charset="0"/>
                          </a:rPr>
                          <m:t>𝒊𝒏</m:t>
                        </m:r>
                      </m:sub>
                    </m:sSub>
                  </m:oMath>
                </a14:m>
                <a:r>
                  <a:rPr lang="ko-KR" altLang="en-US" sz="1800"/>
                  <a:t> </a:t>
                </a:r>
                <a:r>
                  <a:rPr lang="en-US" altLang="ko-KR" sz="1800"/>
                  <a:t> &lt;</a:t>
                </a:r>
                <a:r>
                  <a:rPr lang="ko-KR" altLang="en-US" sz="1800"/>
                  <a:t>은닉</a:t>
                </a:r>
                <a:r>
                  <a:rPr lang="en-US" altLang="ko-KR" sz="1800">
                    <a:sym typeface="Wingdings" pitchFamily="2" charset="2"/>
                  </a:rPr>
                  <a:t></a:t>
                </a:r>
                <a:r>
                  <a:rPr lang="ko-KR" altLang="en-US" sz="1800">
                    <a:sym typeface="Wingdings" pitchFamily="2" charset="2"/>
                  </a:rPr>
                  <a:t>출력</a:t>
                </a:r>
                <a:r>
                  <a:rPr lang="en-US" altLang="ko-KR" sz="1800"/>
                  <a:t>&gt;</a:t>
                </a:r>
                <a:r>
                  <a:rPr lang="ko-KR" altLang="en-US" sz="1800"/>
                  <a:t> 에의 가중치는</a:t>
                </a:r>
                <a:r>
                  <a:rPr kumimoji="1" lang="en-US" altLang="ko-KR" sz="180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sz="1800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kumimoji="1" lang="en-US" altLang="ko-KR" sz="1800" b="1" i="1">
                            <a:latin typeface="Cambria Math" panose="02040503050406030204" pitchFamily="18" charset="0"/>
                          </a:rPr>
                          <m:t>𝒐𝒖𝒕</m:t>
                        </m:r>
                      </m:sub>
                    </m:sSub>
                  </m:oMath>
                </a14:m>
                <a:r>
                  <a:rPr lang="ko-KR" altLang="en-US" sz="1800"/>
                  <a:t> </a:t>
                </a:r>
                <a:endParaRPr lang="en-US" altLang="ko-KR" sz="1800"/>
              </a:p>
              <a:p>
                <a:pPr>
                  <a:lnSpc>
                    <a:spcPct val="150000"/>
                  </a:lnSpc>
                </a:pPr>
                <a:r>
                  <a:rPr lang="ko-KR" altLang="en-US" sz="1800" u="sng"/>
                  <a:t>두 입력층에서는 가중치를 공유한다</a:t>
                </a:r>
                <a:r>
                  <a:rPr lang="en-US" altLang="ko-KR" sz="1800" u="sng"/>
                  <a:t>. </a:t>
                </a:r>
                <a:endParaRPr lang="en-US" altLang="ko-KR" sz="1600" u="sng" dirty="0"/>
              </a:p>
            </p:txBody>
          </p:sp>
        </mc:Choice>
        <mc:Fallback>
          <p:sp>
            <p:nvSpPr>
              <p:cNvPr id="6" name="내용 개체 틀 2">
                <a:extLst>
                  <a:ext uri="{FF2B5EF4-FFF2-40B4-BE49-F238E27FC236}">
                    <a16:creationId xmlns:a16="http://schemas.microsoft.com/office/drawing/2014/main" id="{F9132B38-436D-0A49-95CE-FA642812CBD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9512" y="3717032"/>
                <a:ext cx="8784976" cy="2520279"/>
              </a:xfrm>
              <a:blipFill>
                <a:blip r:embed="rId3"/>
                <a:stretch>
                  <a:fillRect l="-289" t="-503" r="-4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0" name="그룹 219">
            <a:extLst>
              <a:ext uri="{FF2B5EF4-FFF2-40B4-BE49-F238E27FC236}">
                <a16:creationId xmlns:a16="http://schemas.microsoft.com/office/drawing/2014/main" id="{DDC29C27-9BB2-3149-B727-ACD034D34EEF}"/>
              </a:ext>
            </a:extLst>
          </p:cNvPr>
          <p:cNvGrpSpPr/>
          <p:nvPr/>
        </p:nvGrpSpPr>
        <p:grpSpPr>
          <a:xfrm>
            <a:off x="1453605" y="886026"/>
            <a:ext cx="5638675" cy="3335062"/>
            <a:chOff x="4972658" y="260648"/>
            <a:chExt cx="5638675" cy="4016192"/>
          </a:xfrm>
        </p:grpSpPr>
        <p:grpSp>
          <p:nvGrpSpPr>
            <p:cNvPr id="213" name="그룹 212">
              <a:extLst>
                <a:ext uri="{FF2B5EF4-FFF2-40B4-BE49-F238E27FC236}">
                  <a16:creationId xmlns:a16="http://schemas.microsoft.com/office/drawing/2014/main" id="{997B06BC-53B9-FA41-AB0E-BDE386EFE669}"/>
                </a:ext>
              </a:extLst>
            </p:cNvPr>
            <p:cNvGrpSpPr/>
            <p:nvPr/>
          </p:nvGrpSpPr>
          <p:grpSpPr>
            <a:xfrm>
              <a:off x="4972658" y="260648"/>
              <a:ext cx="5638675" cy="4016192"/>
              <a:chOff x="4684626" y="859399"/>
              <a:chExt cx="5638675" cy="4016192"/>
            </a:xfrm>
          </p:grpSpPr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E4DEFE5-6CC9-E242-8C1B-1943C9E523D0}"/>
                  </a:ext>
                </a:extLst>
              </p:cNvPr>
              <p:cNvSpPr txBox="1"/>
              <p:nvPr/>
            </p:nvSpPr>
            <p:spPr>
              <a:xfrm>
                <a:off x="5015136" y="4567814"/>
                <a:ext cx="172819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R" sz="1400" b="1">
                    <a:latin typeface="NanumSquare" panose="020B0600000101010101" pitchFamily="34" charset="-127"/>
                    <a:ea typeface="NanumSquare" panose="020B0600000101010101" pitchFamily="34" charset="-127"/>
                  </a:rPr>
                  <a:t>input layer</a:t>
                </a:r>
                <a:endParaRPr kumimoji="1" lang="ko-KR" altLang="en-US" sz="1400" b="1">
                  <a:latin typeface="NanumSquare" panose="020B0600000101010101" pitchFamily="34" charset="-127"/>
                  <a:ea typeface="NanumSquare" panose="020B0600000101010101" pitchFamily="34" charset="-127"/>
                </a:endParaRPr>
              </a:p>
            </p:txBody>
          </p:sp>
          <p:pic>
            <p:nvPicPr>
              <p:cNvPr id="29" name="그림 28">
                <a:extLst>
                  <a:ext uri="{FF2B5EF4-FFF2-40B4-BE49-F238E27FC236}">
                    <a16:creationId xmlns:a16="http://schemas.microsoft.com/office/drawing/2014/main" id="{4234FD7E-71FE-834D-934E-F1DD747D341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24350" t="14428" r="51256" b="16152"/>
              <a:stretch/>
            </p:blipFill>
            <p:spPr>
              <a:xfrm flipH="1">
                <a:off x="7600546" y="1254199"/>
                <a:ext cx="1398911" cy="2001857"/>
              </a:xfrm>
              <a:prstGeom prst="rect">
                <a:avLst/>
              </a:prstGeom>
            </p:spPr>
          </p:pic>
          <p:grpSp>
            <p:nvGrpSpPr>
              <p:cNvPr id="30" name="그룹 29">
                <a:extLst>
                  <a:ext uri="{FF2B5EF4-FFF2-40B4-BE49-F238E27FC236}">
                    <a16:creationId xmlns:a16="http://schemas.microsoft.com/office/drawing/2014/main" id="{9F397637-BAF2-C84A-AE81-EFC291EC7001}"/>
                  </a:ext>
                </a:extLst>
              </p:cNvPr>
              <p:cNvGrpSpPr/>
              <p:nvPr/>
            </p:nvGrpSpPr>
            <p:grpSpPr>
              <a:xfrm flipH="1">
                <a:off x="8999457" y="1168692"/>
                <a:ext cx="626108" cy="2139545"/>
                <a:chOff x="3496058" y="1133128"/>
                <a:chExt cx="626108" cy="2139545"/>
              </a:xfrm>
            </p:grpSpPr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AF22796C-63EF-D249-9008-962965115A9D}"/>
                    </a:ext>
                  </a:extLst>
                </p:cNvPr>
                <p:cNvSpPr/>
                <p:nvPr/>
              </p:nvSpPr>
              <p:spPr>
                <a:xfrm flipH="1">
                  <a:off x="3834134" y="1133128"/>
                  <a:ext cx="288032" cy="288032"/>
                </a:xfrm>
                <a:prstGeom prst="ellipse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AF822697-B86A-644A-9941-785EAF75757B}"/>
                    </a:ext>
                  </a:extLst>
                </p:cNvPr>
                <p:cNvSpPr/>
                <p:nvPr/>
              </p:nvSpPr>
              <p:spPr>
                <a:xfrm flipH="1">
                  <a:off x="3834134" y="1454380"/>
                  <a:ext cx="288032" cy="288032"/>
                </a:xfrm>
                <a:prstGeom prst="ellipse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41" name="타원 40">
                  <a:extLst>
                    <a:ext uri="{FF2B5EF4-FFF2-40B4-BE49-F238E27FC236}">
                      <a16:creationId xmlns:a16="http://schemas.microsoft.com/office/drawing/2014/main" id="{CD7559EF-67A5-1249-9DA7-5D58814C6739}"/>
                    </a:ext>
                  </a:extLst>
                </p:cNvPr>
                <p:cNvSpPr/>
                <p:nvPr/>
              </p:nvSpPr>
              <p:spPr>
                <a:xfrm flipH="1">
                  <a:off x="3834134" y="1767385"/>
                  <a:ext cx="288032" cy="288032"/>
                </a:xfrm>
                <a:prstGeom prst="ellipse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42" name="타원 41">
                  <a:extLst>
                    <a:ext uri="{FF2B5EF4-FFF2-40B4-BE49-F238E27FC236}">
                      <a16:creationId xmlns:a16="http://schemas.microsoft.com/office/drawing/2014/main" id="{43324685-D36A-FE4C-8EE1-216CFE7DCDF6}"/>
                    </a:ext>
                  </a:extLst>
                </p:cNvPr>
                <p:cNvSpPr/>
                <p:nvPr/>
              </p:nvSpPr>
              <p:spPr>
                <a:xfrm flipH="1">
                  <a:off x="3834134" y="2074426"/>
                  <a:ext cx="288032" cy="288032"/>
                </a:xfrm>
                <a:prstGeom prst="ellipse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43" name="타원 42">
                  <a:extLst>
                    <a:ext uri="{FF2B5EF4-FFF2-40B4-BE49-F238E27FC236}">
                      <a16:creationId xmlns:a16="http://schemas.microsoft.com/office/drawing/2014/main" id="{015CC177-A08F-9F46-A8B1-4840FD067552}"/>
                    </a:ext>
                  </a:extLst>
                </p:cNvPr>
                <p:cNvSpPr/>
                <p:nvPr/>
              </p:nvSpPr>
              <p:spPr>
                <a:xfrm flipH="1">
                  <a:off x="3834134" y="2374910"/>
                  <a:ext cx="288032" cy="288032"/>
                </a:xfrm>
                <a:prstGeom prst="ellipse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44" name="타원 43">
                  <a:extLst>
                    <a:ext uri="{FF2B5EF4-FFF2-40B4-BE49-F238E27FC236}">
                      <a16:creationId xmlns:a16="http://schemas.microsoft.com/office/drawing/2014/main" id="{B95DB5BC-97D6-AD4C-BC18-5F8DF2C5FD83}"/>
                    </a:ext>
                  </a:extLst>
                </p:cNvPr>
                <p:cNvSpPr/>
                <p:nvPr/>
              </p:nvSpPr>
              <p:spPr>
                <a:xfrm flipH="1">
                  <a:off x="3833755" y="2677600"/>
                  <a:ext cx="288032" cy="288032"/>
                </a:xfrm>
                <a:prstGeom prst="ellipse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45" name="타원 44">
                  <a:extLst>
                    <a:ext uri="{FF2B5EF4-FFF2-40B4-BE49-F238E27FC236}">
                      <a16:creationId xmlns:a16="http://schemas.microsoft.com/office/drawing/2014/main" id="{23137AE0-C534-4B48-A7B6-D134A507A53C}"/>
                    </a:ext>
                  </a:extLst>
                </p:cNvPr>
                <p:cNvSpPr/>
                <p:nvPr/>
              </p:nvSpPr>
              <p:spPr>
                <a:xfrm flipH="1">
                  <a:off x="3833755" y="2984641"/>
                  <a:ext cx="288032" cy="288032"/>
                </a:xfrm>
                <a:prstGeom prst="ellipse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cxnSp>
              <p:nvCxnSpPr>
                <p:cNvPr id="46" name="직선 연결선[R] 45">
                  <a:extLst>
                    <a:ext uri="{FF2B5EF4-FFF2-40B4-BE49-F238E27FC236}">
                      <a16:creationId xmlns:a16="http://schemas.microsoft.com/office/drawing/2014/main" id="{F926BD41-5232-8741-9D43-08D2D552A12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500268" y="1300904"/>
                  <a:ext cx="288032" cy="0"/>
                </a:xfrm>
                <a:prstGeom prst="line">
                  <a:avLst/>
                </a:prstGeom>
                <a:ln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직선 연결선[R] 46">
                  <a:extLst>
                    <a:ext uri="{FF2B5EF4-FFF2-40B4-BE49-F238E27FC236}">
                      <a16:creationId xmlns:a16="http://schemas.microsoft.com/office/drawing/2014/main" id="{9810329B-4236-5B4A-92DF-060064C0C9A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500268" y="1595104"/>
                  <a:ext cx="288032" cy="0"/>
                </a:xfrm>
                <a:prstGeom prst="line">
                  <a:avLst/>
                </a:prstGeom>
                <a:ln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직선 연결선[R] 47">
                  <a:extLst>
                    <a:ext uri="{FF2B5EF4-FFF2-40B4-BE49-F238E27FC236}">
                      <a16:creationId xmlns:a16="http://schemas.microsoft.com/office/drawing/2014/main" id="{EF6F9294-A879-5648-AB51-E3B7C816FB2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500268" y="1890500"/>
                  <a:ext cx="288032" cy="0"/>
                </a:xfrm>
                <a:prstGeom prst="line">
                  <a:avLst/>
                </a:prstGeom>
                <a:ln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직선 연결선[R] 48">
                  <a:extLst>
                    <a:ext uri="{FF2B5EF4-FFF2-40B4-BE49-F238E27FC236}">
                      <a16:creationId xmlns:a16="http://schemas.microsoft.com/office/drawing/2014/main" id="{6AB73A81-2FAB-2E43-8899-19D1C756822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500268" y="2201764"/>
                  <a:ext cx="288032" cy="0"/>
                </a:xfrm>
                <a:prstGeom prst="line">
                  <a:avLst/>
                </a:prstGeom>
                <a:ln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직선 연결선[R] 49">
                  <a:extLst>
                    <a:ext uri="{FF2B5EF4-FFF2-40B4-BE49-F238E27FC236}">
                      <a16:creationId xmlns:a16="http://schemas.microsoft.com/office/drawing/2014/main" id="{0BBCE9D4-0C74-2E4A-84D8-C14DD36A921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500263" y="2491141"/>
                  <a:ext cx="288032" cy="0"/>
                </a:xfrm>
                <a:prstGeom prst="line">
                  <a:avLst/>
                </a:prstGeom>
                <a:ln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직선 연결선[R] 50">
                  <a:extLst>
                    <a:ext uri="{FF2B5EF4-FFF2-40B4-BE49-F238E27FC236}">
                      <a16:creationId xmlns:a16="http://schemas.microsoft.com/office/drawing/2014/main" id="{00473C0B-2025-5D49-84C3-5DF8A3C9A02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512533" y="2785929"/>
                  <a:ext cx="288032" cy="0"/>
                </a:xfrm>
                <a:prstGeom prst="line">
                  <a:avLst/>
                </a:prstGeom>
                <a:ln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직선 연결선[R] 51">
                  <a:extLst>
                    <a:ext uri="{FF2B5EF4-FFF2-40B4-BE49-F238E27FC236}">
                      <a16:creationId xmlns:a16="http://schemas.microsoft.com/office/drawing/2014/main" id="{A3D3D724-2D1E-E140-887E-0E25BF5DEEE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496058" y="3128657"/>
                  <a:ext cx="288032" cy="0"/>
                </a:xfrm>
                <a:prstGeom prst="line">
                  <a:avLst/>
                </a:prstGeom>
                <a:ln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D42827E-D25D-DF45-B9E7-0ADBCBDF82E5}"/>
                  </a:ext>
                </a:extLst>
              </p:cNvPr>
              <p:cNvSpPr txBox="1"/>
              <p:nvPr/>
            </p:nvSpPr>
            <p:spPr>
              <a:xfrm>
                <a:off x="9670551" y="1232502"/>
                <a:ext cx="383579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R" sz="900" b="1">
                    <a:latin typeface="NanumSquare" panose="020B0600000101010101" pitchFamily="34" charset="-127"/>
                    <a:ea typeface="NanumSquare" panose="020B0600000101010101" pitchFamily="34" charset="-127"/>
                  </a:rPr>
                  <a:t>you</a:t>
                </a:r>
                <a:endParaRPr kumimoji="1" lang="ko-KR" altLang="en-US" sz="900" b="1">
                  <a:latin typeface="NanumSquare" panose="020B0600000101010101" pitchFamily="34" charset="-127"/>
                  <a:ea typeface="NanumSquare" panose="020B0600000101010101" pitchFamily="34" charset="-127"/>
                </a:endParaRP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7CD211D0-7B45-014B-AD33-03697DFC4DF2}"/>
                  </a:ext>
                </a:extLst>
              </p:cNvPr>
              <p:cNvSpPr txBox="1"/>
              <p:nvPr/>
            </p:nvSpPr>
            <p:spPr>
              <a:xfrm>
                <a:off x="9666188" y="1528164"/>
                <a:ext cx="383579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R" sz="900" b="1">
                    <a:latin typeface="NanumSquare" panose="020B0600000101010101" pitchFamily="34" charset="-127"/>
                    <a:ea typeface="NanumSquare" panose="020B0600000101010101" pitchFamily="34" charset="-127"/>
                  </a:rPr>
                  <a:t>say</a:t>
                </a:r>
                <a:endParaRPr kumimoji="1" lang="ko-KR" altLang="en-US" sz="900" b="1">
                  <a:latin typeface="NanumSquare" panose="020B0600000101010101" pitchFamily="34" charset="-127"/>
                  <a:ea typeface="NanumSquare" panose="020B0600000101010101" pitchFamily="34" charset="-127"/>
                </a:endParaRP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D48C6D0-4801-EA4A-9D96-ED5375EC436C}"/>
                  </a:ext>
                </a:extLst>
              </p:cNvPr>
              <p:cNvSpPr txBox="1"/>
              <p:nvPr/>
            </p:nvSpPr>
            <p:spPr>
              <a:xfrm>
                <a:off x="9670551" y="1824948"/>
                <a:ext cx="648071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R" sz="900" b="1">
                    <a:latin typeface="NanumSquare" panose="020B0600000101010101" pitchFamily="34" charset="-127"/>
                    <a:ea typeface="NanumSquare" panose="020B0600000101010101" pitchFamily="34" charset="-127"/>
                  </a:rPr>
                  <a:t>goodbye</a:t>
                </a:r>
                <a:endParaRPr kumimoji="1" lang="ko-KR" altLang="en-US" sz="900" b="1">
                  <a:latin typeface="NanumSquare" panose="020B0600000101010101" pitchFamily="34" charset="-127"/>
                  <a:ea typeface="NanumSquare" panose="020B0600000101010101" pitchFamily="34" charset="-127"/>
                </a:endParaRP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A7A96AA-E925-7347-8FA7-4D93FB800BF9}"/>
                  </a:ext>
                </a:extLst>
              </p:cNvPr>
              <p:cNvSpPr txBox="1"/>
              <p:nvPr/>
            </p:nvSpPr>
            <p:spPr>
              <a:xfrm>
                <a:off x="9670551" y="2136212"/>
                <a:ext cx="648071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R" sz="900" b="1">
                    <a:latin typeface="NanumSquare" panose="020B0600000101010101" pitchFamily="34" charset="-127"/>
                    <a:ea typeface="NanumSquare" panose="020B0600000101010101" pitchFamily="34" charset="-127"/>
                  </a:rPr>
                  <a:t>and</a:t>
                </a:r>
                <a:endParaRPr kumimoji="1" lang="ko-KR" altLang="en-US" sz="900" b="1">
                  <a:latin typeface="NanumSquare" panose="020B0600000101010101" pitchFamily="34" charset="-127"/>
                  <a:ea typeface="NanumSquare" panose="020B0600000101010101" pitchFamily="34" charset="-127"/>
                </a:endParaRP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024F8F7-2116-304B-91CD-0AF98991E55A}"/>
                  </a:ext>
                </a:extLst>
              </p:cNvPr>
              <p:cNvSpPr txBox="1"/>
              <p:nvPr/>
            </p:nvSpPr>
            <p:spPr>
              <a:xfrm>
                <a:off x="9670551" y="2434087"/>
                <a:ext cx="648071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R" sz="900" b="1">
                    <a:latin typeface="NanumSquare" panose="020B0600000101010101" pitchFamily="34" charset="-127"/>
                    <a:ea typeface="NanumSquare" panose="020B0600000101010101" pitchFamily="34" charset="-127"/>
                  </a:rPr>
                  <a:t>I</a:t>
                </a:r>
                <a:endParaRPr kumimoji="1" lang="ko-KR" altLang="en-US" sz="900" b="1">
                  <a:latin typeface="NanumSquare" panose="020B0600000101010101" pitchFamily="34" charset="-127"/>
                  <a:ea typeface="NanumSquare" panose="020B0600000101010101" pitchFamily="34" charset="-127"/>
                </a:endParaRP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575F68D-A89A-3B4E-8565-62163918BBC3}"/>
                  </a:ext>
                </a:extLst>
              </p:cNvPr>
              <p:cNvSpPr txBox="1"/>
              <p:nvPr/>
            </p:nvSpPr>
            <p:spPr>
              <a:xfrm>
                <a:off x="9670551" y="2747951"/>
                <a:ext cx="648071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R" sz="900" b="1">
                    <a:latin typeface="NanumSquare" panose="020B0600000101010101" pitchFamily="34" charset="-127"/>
                    <a:ea typeface="NanumSquare" panose="020B0600000101010101" pitchFamily="34" charset="-127"/>
                  </a:rPr>
                  <a:t>hello</a:t>
                </a:r>
                <a:endParaRPr kumimoji="1" lang="ko-KR" altLang="en-US" sz="900" b="1">
                  <a:latin typeface="NanumSquare" panose="020B0600000101010101" pitchFamily="34" charset="-127"/>
                  <a:ea typeface="NanumSquare" panose="020B0600000101010101" pitchFamily="34" charset="-127"/>
                </a:endParaRP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3BAA9F0-6C58-CB46-B0F0-45479FADEAB1}"/>
                  </a:ext>
                </a:extLst>
              </p:cNvPr>
              <p:cNvSpPr txBox="1"/>
              <p:nvPr/>
            </p:nvSpPr>
            <p:spPr>
              <a:xfrm>
                <a:off x="9675230" y="3047321"/>
                <a:ext cx="648071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R" sz="900" b="1">
                    <a:latin typeface="NanumSquare" panose="020B0600000101010101" pitchFamily="34" charset="-127"/>
                    <a:ea typeface="NanumSquare" panose="020B0600000101010101" pitchFamily="34" charset="-127"/>
                  </a:rPr>
                  <a:t>.</a:t>
                </a:r>
                <a:endParaRPr kumimoji="1" lang="ko-KR" altLang="en-US" sz="900" b="1">
                  <a:latin typeface="NanumSquare" panose="020B0600000101010101" pitchFamily="34" charset="-127"/>
                  <a:ea typeface="NanumSquare" panose="020B0600000101010101" pitchFamily="34" charset="-127"/>
                </a:endParaRP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ED21D4F-D458-144E-9159-38AA863FEA18}"/>
                  </a:ext>
                </a:extLst>
              </p:cNvPr>
              <p:cNvSpPr txBox="1"/>
              <p:nvPr/>
            </p:nvSpPr>
            <p:spPr>
              <a:xfrm>
                <a:off x="8362791" y="3450360"/>
                <a:ext cx="15613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R" sz="1400" b="1">
                    <a:latin typeface="NanumSquare" panose="020B0600000101010101" pitchFamily="34" charset="-127"/>
                    <a:ea typeface="NanumSquare" panose="020B0600000101010101" pitchFamily="34" charset="-127"/>
                  </a:rPr>
                  <a:t>output</a:t>
                </a:r>
                <a:r>
                  <a:rPr kumimoji="1" lang="ko-KR" altLang="en-US" sz="1400" b="1">
                    <a:latin typeface="NanumSquare" panose="020B0600000101010101" pitchFamily="34" charset="-127"/>
                    <a:ea typeface="NanumSquare" panose="020B0600000101010101" pitchFamily="34" charset="-127"/>
                  </a:rPr>
                  <a:t> </a:t>
                </a:r>
                <a:r>
                  <a:rPr kumimoji="1" lang="en-US" altLang="ko-KR" sz="1400" b="1">
                    <a:latin typeface="NanumSquare" panose="020B0600000101010101" pitchFamily="34" charset="-127"/>
                    <a:ea typeface="NanumSquare" panose="020B0600000101010101" pitchFamily="34" charset="-127"/>
                  </a:rPr>
                  <a:t>layer</a:t>
                </a:r>
                <a:endParaRPr kumimoji="1" lang="ko-KR" altLang="en-US" sz="1400" b="1">
                  <a:latin typeface="NanumSquare" panose="020B0600000101010101" pitchFamily="34" charset="-127"/>
                  <a:ea typeface="NanumSquare" panose="020B0600000101010101" pitchFamily="34" charset="-127"/>
                </a:endParaRPr>
              </a:p>
            </p:txBody>
          </p:sp>
          <p:sp>
            <p:nvSpPr>
              <p:cNvPr id="55" name="타원 54">
                <a:extLst>
                  <a:ext uri="{FF2B5EF4-FFF2-40B4-BE49-F238E27FC236}">
                    <a16:creationId xmlns:a16="http://schemas.microsoft.com/office/drawing/2014/main" id="{30FFDBBE-0F4B-604A-A90C-6471BCDDF1AB}"/>
                  </a:ext>
                </a:extLst>
              </p:cNvPr>
              <p:cNvSpPr/>
              <p:nvPr/>
            </p:nvSpPr>
            <p:spPr>
              <a:xfrm>
                <a:off x="7312514" y="1802949"/>
                <a:ext cx="288032" cy="288032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56" name="타원 55">
                <a:extLst>
                  <a:ext uri="{FF2B5EF4-FFF2-40B4-BE49-F238E27FC236}">
                    <a16:creationId xmlns:a16="http://schemas.microsoft.com/office/drawing/2014/main" id="{E9FFB465-AA47-AF4E-8BE2-9E4CE879005C}"/>
                  </a:ext>
                </a:extLst>
              </p:cNvPr>
              <p:cNvSpPr/>
              <p:nvPr/>
            </p:nvSpPr>
            <p:spPr>
              <a:xfrm>
                <a:off x="7312514" y="2109990"/>
                <a:ext cx="288032" cy="288032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57" name="타원 56">
                <a:extLst>
                  <a:ext uri="{FF2B5EF4-FFF2-40B4-BE49-F238E27FC236}">
                    <a16:creationId xmlns:a16="http://schemas.microsoft.com/office/drawing/2014/main" id="{DD81FA71-BCBB-F941-A296-AB0A1FF20D78}"/>
                  </a:ext>
                </a:extLst>
              </p:cNvPr>
              <p:cNvSpPr/>
              <p:nvPr/>
            </p:nvSpPr>
            <p:spPr>
              <a:xfrm>
                <a:off x="7313436" y="2434047"/>
                <a:ext cx="288032" cy="288032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grpSp>
            <p:nvGrpSpPr>
              <p:cNvPr id="146" name="그룹 145">
                <a:extLst>
                  <a:ext uri="{FF2B5EF4-FFF2-40B4-BE49-F238E27FC236}">
                    <a16:creationId xmlns:a16="http://schemas.microsoft.com/office/drawing/2014/main" id="{9D5DC328-CA15-0B46-B021-12FE2287DE02}"/>
                  </a:ext>
                </a:extLst>
              </p:cNvPr>
              <p:cNvGrpSpPr/>
              <p:nvPr/>
            </p:nvGrpSpPr>
            <p:grpSpPr>
              <a:xfrm>
                <a:off x="4684626" y="859399"/>
                <a:ext cx="1345622" cy="1787564"/>
                <a:chOff x="4720222" y="1121744"/>
                <a:chExt cx="1345622" cy="2253219"/>
              </a:xfrm>
            </p:grpSpPr>
            <p:grpSp>
              <p:nvGrpSpPr>
                <p:cNvPr id="54" name="그룹 53">
                  <a:extLst>
                    <a:ext uri="{FF2B5EF4-FFF2-40B4-BE49-F238E27FC236}">
                      <a16:creationId xmlns:a16="http://schemas.microsoft.com/office/drawing/2014/main" id="{B719DD54-3522-E24A-8688-554DE8C54F7E}"/>
                    </a:ext>
                  </a:extLst>
                </p:cNvPr>
                <p:cNvGrpSpPr/>
                <p:nvPr/>
              </p:nvGrpSpPr>
              <p:grpSpPr>
                <a:xfrm>
                  <a:off x="4720222" y="1168692"/>
                  <a:ext cx="1269974" cy="2139545"/>
                  <a:chOff x="1835692" y="1201592"/>
                  <a:chExt cx="1269974" cy="2139545"/>
                </a:xfrm>
              </p:grpSpPr>
              <p:grpSp>
                <p:nvGrpSpPr>
                  <p:cNvPr id="58" name="그룹 57">
                    <a:extLst>
                      <a:ext uri="{FF2B5EF4-FFF2-40B4-BE49-F238E27FC236}">
                        <a16:creationId xmlns:a16="http://schemas.microsoft.com/office/drawing/2014/main" id="{830D8E5E-D527-DD4E-A9D8-72E279EECC15}"/>
                      </a:ext>
                    </a:extLst>
                  </p:cNvPr>
                  <p:cNvGrpSpPr/>
                  <p:nvPr/>
                </p:nvGrpSpPr>
                <p:grpSpPr>
                  <a:xfrm>
                    <a:off x="1835692" y="1201592"/>
                    <a:ext cx="1269974" cy="2139545"/>
                    <a:chOff x="1835692" y="1201592"/>
                    <a:chExt cx="1269974" cy="2139545"/>
                  </a:xfrm>
                </p:grpSpPr>
                <p:sp>
                  <p:nvSpPr>
                    <p:cNvPr id="66" name="타원 65">
                      <a:extLst>
                        <a:ext uri="{FF2B5EF4-FFF2-40B4-BE49-F238E27FC236}">
                          <a16:creationId xmlns:a16="http://schemas.microsoft.com/office/drawing/2014/main" id="{DC8E0B8E-C9DB-C24B-A3E4-82C510CF95D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17634" y="1201592"/>
                      <a:ext cx="288032" cy="288032"/>
                    </a:xfrm>
                    <a:prstGeom prst="ellipse">
                      <a:avLst/>
                    </a:prstGeom>
                    <a:solidFill>
                      <a:srgbClr val="FFC00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R" altLang="en-US"/>
                    </a:p>
                  </p:txBody>
                </p:sp>
                <p:sp>
                  <p:nvSpPr>
                    <p:cNvPr id="67" name="타원 66">
                      <a:extLst>
                        <a:ext uri="{FF2B5EF4-FFF2-40B4-BE49-F238E27FC236}">
                          <a16:creationId xmlns:a16="http://schemas.microsoft.com/office/drawing/2014/main" id="{1F9B050D-0FC2-E348-8975-3F441B4DA59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17634" y="1522844"/>
                      <a:ext cx="288032" cy="288032"/>
                    </a:xfrm>
                    <a:prstGeom prst="ellipse">
                      <a:avLst/>
                    </a:prstGeom>
                    <a:solidFill>
                      <a:srgbClr val="FFC00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R" altLang="en-US"/>
                    </a:p>
                  </p:txBody>
                </p:sp>
                <p:sp>
                  <p:nvSpPr>
                    <p:cNvPr id="68" name="타원 67">
                      <a:extLst>
                        <a:ext uri="{FF2B5EF4-FFF2-40B4-BE49-F238E27FC236}">
                          <a16:creationId xmlns:a16="http://schemas.microsoft.com/office/drawing/2014/main" id="{BCEA6147-8323-0841-A552-04B8281A19E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17634" y="1835849"/>
                      <a:ext cx="288032" cy="288032"/>
                    </a:xfrm>
                    <a:prstGeom prst="ellipse">
                      <a:avLst/>
                    </a:prstGeom>
                    <a:solidFill>
                      <a:srgbClr val="FFC00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R" altLang="en-US"/>
                    </a:p>
                  </p:txBody>
                </p:sp>
                <p:sp>
                  <p:nvSpPr>
                    <p:cNvPr id="69" name="타원 68">
                      <a:extLst>
                        <a:ext uri="{FF2B5EF4-FFF2-40B4-BE49-F238E27FC236}">
                          <a16:creationId xmlns:a16="http://schemas.microsoft.com/office/drawing/2014/main" id="{A29F76EC-7FFB-6648-97F5-F8077856478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17634" y="2142890"/>
                      <a:ext cx="288032" cy="288032"/>
                    </a:xfrm>
                    <a:prstGeom prst="ellipse">
                      <a:avLst/>
                    </a:prstGeom>
                    <a:solidFill>
                      <a:srgbClr val="FFC00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R" altLang="en-US"/>
                    </a:p>
                  </p:txBody>
                </p:sp>
                <p:sp>
                  <p:nvSpPr>
                    <p:cNvPr id="70" name="타원 69">
                      <a:extLst>
                        <a:ext uri="{FF2B5EF4-FFF2-40B4-BE49-F238E27FC236}">
                          <a16:creationId xmlns:a16="http://schemas.microsoft.com/office/drawing/2014/main" id="{AD430B1C-4F90-834F-BA10-C5051099B81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17634" y="2443374"/>
                      <a:ext cx="288032" cy="288032"/>
                    </a:xfrm>
                    <a:prstGeom prst="ellipse">
                      <a:avLst/>
                    </a:prstGeom>
                    <a:solidFill>
                      <a:srgbClr val="FFC00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R" altLang="en-US"/>
                    </a:p>
                  </p:txBody>
                </p:sp>
                <p:sp>
                  <p:nvSpPr>
                    <p:cNvPr id="71" name="타원 70">
                      <a:extLst>
                        <a:ext uri="{FF2B5EF4-FFF2-40B4-BE49-F238E27FC236}">
                          <a16:creationId xmlns:a16="http://schemas.microsoft.com/office/drawing/2014/main" id="{A36BB258-247A-5745-9975-D9D5FFF55EE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17255" y="2746064"/>
                      <a:ext cx="288032" cy="288032"/>
                    </a:xfrm>
                    <a:prstGeom prst="ellipse">
                      <a:avLst/>
                    </a:prstGeom>
                    <a:solidFill>
                      <a:srgbClr val="FFC00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R" altLang="en-US"/>
                    </a:p>
                  </p:txBody>
                </p:sp>
                <p:sp>
                  <p:nvSpPr>
                    <p:cNvPr id="72" name="타원 71">
                      <a:extLst>
                        <a:ext uri="{FF2B5EF4-FFF2-40B4-BE49-F238E27FC236}">
                          <a16:creationId xmlns:a16="http://schemas.microsoft.com/office/drawing/2014/main" id="{8C5FA6C4-43D9-4142-AB15-1E78D9C8F16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17255" y="3053105"/>
                      <a:ext cx="288032" cy="288032"/>
                    </a:xfrm>
                    <a:prstGeom prst="ellipse">
                      <a:avLst/>
                    </a:prstGeom>
                    <a:solidFill>
                      <a:srgbClr val="FFC00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R" altLang="en-US"/>
                    </a:p>
                  </p:txBody>
                </p:sp>
                <p:sp>
                  <p:nvSpPr>
                    <p:cNvPr id="73" name="TextBox 72">
                      <a:extLst>
                        <a:ext uri="{FF2B5EF4-FFF2-40B4-BE49-F238E27FC236}">
                          <a16:creationId xmlns:a16="http://schemas.microsoft.com/office/drawing/2014/main" id="{8F576DFC-1205-2641-9ABA-8CA70638599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100189" y="1253952"/>
                      <a:ext cx="383579" cy="2308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r"/>
                      <a:r>
                        <a:rPr kumimoji="1" lang="en-US" altLang="ko-KR" sz="900" b="1"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you</a:t>
                      </a:r>
                      <a:endParaRPr kumimoji="1" lang="ko-KR" altLang="en-US" sz="900" b="1">
                        <a:latin typeface="NanumSquare" panose="020B0600000101010101" pitchFamily="34" charset="-127"/>
                        <a:ea typeface="NanumSquare" panose="020B0600000101010101" pitchFamily="34" charset="-127"/>
                      </a:endParaRPr>
                    </a:p>
                  </p:txBody>
                </p:sp>
                <p:sp>
                  <p:nvSpPr>
                    <p:cNvPr id="74" name="TextBox 73">
                      <a:extLst>
                        <a:ext uri="{FF2B5EF4-FFF2-40B4-BE49-F238E27FC236}">
                          <a16:creationId xmlns:a16="http://schemas.microsoft.com/office/drawing/2014/main" id="{E862C534-AD71-B049-93A5-CFD9562A745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100189" y="1548152"/>
                      <a:ext cx="383579" cy="2308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r"/>
                      <a:r>
                        <a:rPr kumimoji="1" lang="en-US" altLang="ko-KR" sz="900" b="1"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say</a:t>
                      </a:r>
                      <a:endParaRPr kumimoji="1" lang="ko-KR" altLang="en-US" sz="900" b="1">
                        <a:latin typeface="NanumSquare" panose="020B0600000101010101" pitchFamily="34" charset="-127"/>
                        <a:ea typeface="NanumSquare" panose="020B0600000101010101" pitchFamily="34" charset="-127"/>
                      </a:endParaRPr>
                    </a:p>
                  </p:txBody>
                </p:sp>
                <p:sp>
                  <p:nvSpPr>
                    <p:cNvPr id="75" name="TextBox 74">
                      <a:extLst>
                        <a:ext uri="{FF2B5EF4-FFF2-40B4-BE49-F238E27FC236}">
                          <a16:creationId xmlns:a16="http://schemas.microsoft.com/office/drawing/2014/main" id="{A0B2AF01-35CB-6141-8080-7C765727E78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835696" y="1845780"/>
                      <a:ext cx="648071" cy="2308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r"/>
                      <a:r>
                        <a:rPr kumimoji="1" lang="en-US" altLang="ko-KR" sz="900" b="1"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goodbye</a:t>
                      </a:r>
                      <a:endParaRPr kumimoji="1" lang="ko-KR" altLang="en-US" sz="900" b="1">
                        <a:latin typeface="NanumSquare" panose="020B0600000101010101" pitchFamily="34" charset="-127"/>
                        <a:ea typeface="NanumSquare" panose="020B0600000101010101" pitchFamily="34" charset="-127"/>
                      </a:endParaRPr>
                    </a:p>
                  </p:txBody>
                </p:sp>
                <p:sp>
                  <p:nvSpPr>
                    <p:cNvPr id="76" name="TextBox 75">
                      <a:extLst>
                        <a:ext uri="{FF2B5EF4-FFF2-40B4-BE49-F238E27FC236}">
                          <a16:creationId xmlns:a16="http://schemas.microsoft.com/office/drawing/2014/main" id="{ECCBE56D-73AA-7240-89A7-BC5D0E0DAE3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835695" y="2157044"/>
                      <a:ext cx="648071" cy="2308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r"/>
                      <a:r>
                        <a:rPr kumimoji="1" lang="en-US" altLang="ko-KR" sz="900" b="1"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and</a:t>
                      </a:r>
                      <a:endParaRPr kumimoji="1" lang="ko-KR" altLang="en-US" sz="900" b="1">
                        <a:latin typeface="NanumSquare" panose="020B0600000101010101" pitchFamily="34" charset="-127"/>
                        <a:ea typeface="NanumSquare" panose="020B0600000101010101" pitchFamily="34" charset="-127"/>
                      </a:endParaRPr>
                    </a:p>
                  </p:txBody>
                </p:sp>
                <p:sp>
                  <p:nvSpPr>
                    <p:cNvPr id="77" name="TextBox 76">
                      <a:extLst>
                        <a:ext uri="{FF2B5EF4-FFF2-40B4-BE49-F238E27FC236}">
                          <a16:creationId xmlns:a16="http://schemas.microsoft.com/office/drawing/2014/main" id="{0C01782D-0F47-1747-AC43-2533E1BFBA1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835694" y="2454659"/>
                      <a:ext cx="648071" cy="2308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r"/>
                      <a:r>
                        <a:rPr kumimoji="1" lang="en-US" altLang="ko-KR" sz="900" b="1"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I</a:t>
                      </a:r>
                      <a:endParaRPr kumimoji="1" lang="ko-KR" altLang="en-US" sz="900" b="1">
                        <a:latin typeface="NanumSquare" panose="020B0600000101010101" pitchFamily="34" charset="-127"/>
                        <a:ea typeface="NanumSquare" panose="020B0600000101010101" pitchFamily="34" charset="-127"/>
                      </a:endParaRPr>
                    </a:p>
                  </p:txBody>
                </p:sp>
                <p:sp>
                  <p:nvSpPr>
                    <p:cNvPr id="78" name="TextBox 77">
                      <a:extLst>
                        <a:ext uri="{FF2B5EF4-FFF2-40B4-BE49-F238E27FC236}">
                          <a16:creationId xmlns:a16="http://schemas.microsoft.com/office/drawing/2014/main" id="{3BA718C0-8AE0-A346-B636-91808EE2A00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835693" y="2765923"/>
                      <a:ext cx="648071" cy="2308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r"/>
                      <a:r>
                        <a:rPr kumimoji="1" lang="en-US" altLang="ko-KR" sz="900" b="1"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hello</a:t>
                      </a:r>
                      <a:endParaRPr kumimoji="1" lang="ko-KR" altLang="en-US" sz="900" b="1">
                        <a:latin typeface="NanumSquare" panose="020B0600000101010101" pitchFamily="34" charset="-127"/>
                        <a:ea typeface="NanumSquare" panose="020B0600000101010101" pitchFamily="34" charset="-127"/>
                      </a:endParaRPr>
                    </a:p>
                  </p:txBody>
                </p:sp>
                <p:sp>
                  <p:nvSpPr>
                    <p:cNvPr id="79" name="TextBox 78">
                      <a:extLst>
                        <a:ext uri="{FF2B5EF4-FFF2-40B4-BE49-F238E27FC236}">
                          <a16:creationId xmlns:a16="http://schemas.microsoft.com/office/drawing/2014/main" id="{9B98C498-CFF2-234D-A5A9-291AC9C65B3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835692" y="3098817"/>
                      <a:ext cx="648071" cy="2308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r"/>
                      <a:r>
                        <a:rPr kumimoji="1" lang="en-US" altLang="ko-KR" sz="900" b="1"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.</a:t>
                      </a:r>
                      <a:endParaRPr kumimoji="1" lang="ko-KR" altLang="en-US" sz="900" b="1">
                        <a:latin typeface="NanumSquare" panose="020B0600000101010101" pitchFamily="34" charset="-127"/>
                        <a:ea typeface="NanumSquare" panose="020B0600000101010101" pitchFamily="34" charset="-127"/>
                      </a:endParaRPr>
                    </a:p>
                  </p:txBody>
                </p:sp>
              </p:grpSp>
              <p:cxnSp>
                <p:nvCxnSpPr>
                  <p:cNvPr id="59" name="직선 연결선[R] 58">
                    <a:extLst>
                      <a:ext uri="{FF2B5EF4-FFF2-40B4-BE49-F238E27FC236}">
                        <a16:creationId xmlns:a16="http://schemas.microsoft.com/office/drawing/2014/main" id="{7D34F670-46A9-BE4F-BB3D-D3E0B332A2AD}"/>
                      </a:ext>
                    </a:extLst>
                  </p:cNvPr>
                  <p:cNvCxnSpPr>
                    <a:cxnSpLocks/>
                    <a:stCxn id="73" idx="3"/>
                  </p:cNvCxnSpPr>
                  <p:nvPr/>
                </p:nvCxnSpPr>
                <p:spPr>
                  <a:xfrm>
                    <a:off x="2483768" y="1369368"/>
                    <a:ext cx="288032" cy="0"/>
                  </a:xfrm>
                  <a:prstGeom prst="line">
                    <a:avLst/>
                  </a:prstGeom>
                  <a:ln>
                    <a:prstDash val="sys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0" name="직선 연결선[R] 59">
                    <a:extLst>
                      <a:ext uri="{FF2B5EF4-FFF2-40B4-BE49-F238E27FC236}">
                        <a16:creationId xmlns:a16="http://schemas.microsoft.com/office/drawing/2014/main" id="{4F5CF913-DB08-634A-9D1B-5FEB1CDA3BB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83768" y="1663568"/>
                    <a:ext cx="288032" cy="0"/>
                  </a:xfrm>
                  <a:prstGeom prst="line">
                    <a:avLst/>
                  </a:prstGeom>
                  <a:ln>
                    <a:prstDash val="sys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1" name="직선 연결선[R] 60">
                    <a:extLst>
                      <a:ext uri="{FF2B5EF4-FFF2-40B4-BE49-F238E27FC236}">
                        <a16:creationId xmlns:a16="http://schemas.microsoft.com/office/drawing/2014/main" id="{316C5BE2-46DB-CC48-87AE-DBD85E05E1D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83768" y="1958964"/>
                    <a:ext cx="288032" cy="0"/>
                  </a:xfrm>
                  <a:prstGeom prst="line">
                    <a:avLst/>
                  </a:prstGeom>
                  <a:ln>
                    <a:prstDash val="sys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2" name="직선 연결선[R] 61">
                    <a:extLst>
                      <a:ext uri="{FF2B5EF4-FFF2-40B4-BE49-F238E27FC236}">
                        <a16:creationId xmlns:a16="http://schemas.microsoft.com/office/drawing/2014/main" id="{5412701E-B6D7-E14F-AF7C-D501FA1AEFD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83768" y="2270228"/>
                    <a:ext cx="288032" cy="0"/>
                  </a:xfrm>
                  <a:prstGeom prst="line">
                    <a:avLst/>
                  </a:prstGeom>
                  <a:ln>
                    <a:prstDash val="sys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3" name="직선 연결선[R] 62">
                    <a:extLst>
                      <a:ext uri="{FF2B5EF4-FFF2-40B4-BE49-F238E27FC236}">
                        <a16:creationId xmlns:a16="http://schemas.microsoft.com/office/drawing/2014/main" id="{BAAD431B-4E68-5748-B71F-746E3C880B8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83763" y="2559605"/>
                    <a:ext cx="288032" cy="0"/>
                  </a:xfrm>
                  <a:prstGeom prst="line">
                    <a:avLst/>
                  </a:prstGeom>
                  <a:ln>
                    <a:prstDash val="sys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4" name="직선 연결선[R] 63">
                    <a:extLst>
                      <a:ext uri="{FF2B5EF4-FFF2-40B4-BE49-F238E27FC236}">
                        <a16:creationId xmlns:a16="http://schemas.microsoft.com/office/drawing/2014/main" id="{E1BBE1CC-6B31-A44F-AD41-BC16196566F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96033" y="2854393"/>
                    <a:ext cx="288032" cy="0"/>
                  </a:xfrm>
                  <a:prstGeom prst="line">
                    <a:avLst/>
                  </a:prstGeom>
                  <a:ln>
                    <a:prstDash val="sys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5" name="직선 연결선[R] 64">
                    <a:extLst>
                      <a:ext uri="{FF2B5EF4-FFF2-40B4-BE49-F238E27FC236}">
                        <a16:creationId xmlns:a16="http://schemas.microsoft.com/office/drawing/2014/main" id="{B7F50B18-B66F-8840-8DA4-DDB993EAB18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79558" y="3197121"/>
                    <a:ext cx="288032" cy="0"/>
                  </a:xfrm>
                  <a:prstGeom prst="line">
                    <a:avLst/>
                  </a:prstGeom>
                  <a:ln>
                    <a:prstDash val="sys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82" name="직사각형 81">
                  <a:extLst>
                    <a:ext uri="{FF2B5EF4-FFF2-40B4-BE49-F238E27FC236}">
                      <a16:creationId xmlns:a16="http://schemas.microsoft.com/office/drawing/2014/main" id="{067D2E32-A19D-8B47-8D31-E0B95398DC94}"/>
                    </a:ext>
                  </a:extLst>
                </p:cNvPr>
                <p:cNvSpPr/>
                <p:nvPr/>
              </p:nvSpPr>
              <p:spPr>
                <a:xfrm>
                  <a:off x="5623586" y="1121744"/>
                  <a:ext cx="442258" cy="2253219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</p:grpSp>
          <p:sp>
            <p:nvSpPr>
              <p:cNvPr id="83" name="직사각형 82">
                <a:extLst>
                  <a:ext uri="{FF2B5EF4-FFF2-40B4-BE49-F238E27FC236}">
                    <a16:creationId xmlns:a16="http://schemas.microsoft.com/office/drawing/2014/main" id="{F9F302D0-468B-174A-95E2-CDDF0D38A25B}"/>
                  </a:ext>
                </a:extLst>
              </p:cNvPr>
              <p:cNvSpPr/>
              <p:nvPr/>
            </p:nvSpPr>
            <p:spPr>
              <a:xfrm>
                <a:off x="8922871" y="1121743"/>
                <a:ext cx="442258" cy="225321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cxnSp>
            <p:nvCxnSpPr>
              <p:cNvPr id="144" name="직선 연결선[R] 143">
                <a:extLst>
                  <a:ext uri="{FF2B5EF4-FFF2-40B4-BE49-F238E27FC236}">
                    <a16:creationId xmlns:a16="http://schemas.microsoft.com/office/drawing/2014/main" id="{F6419E2F-EE86-5544-8DF2-DB815A7BAB9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45188" y="882459"/>
                <a:ext cx="1204159" cy="87653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5" name="직사각형 144">
                <a:extLst>
                  <a:ext uri="{FF2B5EF4-FFF2-40B4-BE49-F238E27FC236}">
                    <a16:creationId xmlns:a16="http://schemas.microsoft.com/office/drawing/2014/main" id="{DBB327D3-3949-1947-BDBD-18E502DA9058}"/>
                  </a:ext>
                </a:extLst>
              </p:cNvPr>
              <p:cNvSpPr/>
              <p:nvPr/>
            </p:nvSpPr>
            <p:spPr>
              <a:xfrm>
                <a:off x="7258627" y="1758996"/>
                <a:ext cx="442258" cy="106249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cxnSp>
            <p:nvCxnSpPr>
              <p:cNvPr id="148" name="직선 연결선[R] 147">
                <a:extLst>
                  <a:ext uri="{FF2B5EF4-FFF2-40B4-BE49-F238E27FC236}">
                    <a16:creationId xmlns:a16="http://schemas.microsoft.com/office/drawing/2014/main" id="{514FA32B-AEEF-B34F-B4F8-64283953ED8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43433" y="2631973"/>
                <a:ext cx="1223242" cy="18702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직선 연결선[R] 175">
                <a:extLst>
                  <a:ext uri="{FF2B5EF4-FFF2-40B4-BE49-F238E27FC236}">
                    <a16:creationId xmlns:a16="http://schemas.microsoft.com/office/drawing/2014/main" id="{100ACB40-2E35-AD40-960B-4A06EEE6980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030248" y="1758997"/>
                <a:ext cx="1228000" cy="98895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직선 연결선[R] 179">
                <a:extLst>
                  <a:ext uri="{FF2B5EF4-FFF2-40B4-BE49-F238E27FC236}">
                    <a16:creationId xmlns:a16="http://schemas.microsoft.com/office/drawing/2014/main" id="{1AD970A8-9CCE-104C-8437-49192973E52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053147" y="2819002"/>
                <a:ext cx="1205480" cy="170722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86" name="그룹 185">
                <a:extLst>
                  <a:ext uri="{FF2B5EF4-FFF2-40B4-BE49-F238E27FC236}">
                    <a16:creationId xmlns:a16="http://schemas.microsoft.com/office/drawing/2014/main" id="{D5567F4F-7CBC-C341-B006-F55E31E26D9C}"/>
                  </a:ext>
                </a:extLst>
              </p:cNvPr>
              <p:cNvGrpSpPr/>
              <p:nvPr/>
            </p:nvGrpSpPr>
            <p:grpSpPr>
              <a:xfrm>
                <a:off x="4694881" y="2719192"/>
                <a:ext cx="1345622" cy="1787564"/>
                <a:chOff x="4720222" y="1121744"/>
                <a:chExt cx="1345622" cy="2253219"/>
              </a:xfrm>
            </p:grpSpPr>
            <p:grpSp>
              <p:nvGrpSpPr>
                <p:cNvPr id="187" name="그룹 186">
                  <a:extLst>
                    <a:ext uri="{FF2B5EF4-FFF2-40B4-BE49-F238E27FC236}">
                      <a16:creationId xmlns:a16="http://schemas.microsoft.com/office/drawing/2014/main" id="{F15663DE-61C2-2D48-AF6F-86566C6B33C8}"/>
                    </a:ext>
                  </a:extLst>
                </p:cNvPr>
                <p:cNvGrpSpPr/>
                <p:nvPr/>
              </p:nvGrpSpPr>
              <p:grpSpPr>
                <a:xfrm>
                  <a:off x="4720222" y="1168692"/>
                  <a:ext cx="1269974" cy="2139545"/>
                  <a:chOff x="1835692" y="1201592"/>
                  <a:chExt cx="1269974" cy="2139545"/>
                </a:xfrm>
              </p:grpSpPr>
              <p:grpSp>
                <p:nvGrpSpPr>
                  <p:cNvPr id="189" name="그룹 188">
                    <a:extLst>
                      <a:ext uri="{FF2B5EF4-FFF2-40B4-BE49-F238E27FC236}">
                        <a16:creationId xmlns:a16="http://schemas.microsoft.com/office/drawing/2014/main" id="{B1D0BDC2-4409-6143-ABCF-19F58CD622E3}"/>
                      </a:ext>
                    </a:extLst>
                  </p:cNvPr>
                  <p:cNvGrpSpPr/>
                  <p:nvPr/>
                </p:nvGrpSpPr>
                <p:grpSpPr>
                  <a:xfrm>
                    <a:off x="1835692" y="1201592"/>
                    <a:ext cx="1269974" cy="2139545"/>
                    <a:chOff x="1835692" y="1201592"/>
                    <a:chExt cx="1269974" cy="2139545"/>
                  </a:xfrm>
                </p:grpSpPr>
                <p:sp>
                  <p:nvSpPr>
                    <p:cNvPr id="197" name="타원 196">
                      <a:extLst>
                        <a:ext uri="{FF2B5EF4-FFF2-40B4-BE49-F238E27FC236}">
                          <a16:creationId xmlns:a16="http://schemas.microsoft.com/office/drawing/2014/main" id="{25CC3E70-500E-2A4D-BEFD-8E998AEBF91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17634" y="1201592"/>
                      <a:ext cx="288032" cy="288032"/>
                    </a:xfrm>
                    <a:prstGeom prst="ellipse">
                      <a:avLst/>
                    </a:prstGeom>
                    <a:solidFill>
                      <a:srgbClr val="FFC00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R" altLang="en-US"/>
                    </a:p>
                  </p:txBody>
                </p:sp>
                <p:sp>
                  <p:nvSpPr>
                    <p:cNvPr id="198" name="타원 197">
                      <a:extLst>
                        <a:ext uri="{FF2B5EF4-FFF2-40B4-BE49-F238E27FC236}">
                          <a16:creationId xmlns:a16="http://schemas.microsoft.com/office/drawing/2014/main" id="{6A36B064-B7E1-6E40-805A-4300EC9E976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17634" y="1522844"/>
                      <a:ext cx="288032" cy="288032"/>
                    </a:xfrm>
                    <a:prstGeom prst="ellipse">
                      <a:avLst/>
                    </a:prstGeom>
                    <a:solidFill>
                      <a:srgbClr val="FFC00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R" altLang="en-US"/>
                    </a:p>
                  </p:txBody>
                </p:sp>
                <p:sp>
                  <p:nvSpPr>
                    <p:cNvPr id="199" name="타원 198">
                      <a:extLst>
                        <a:ext uri="{FF2B5EF4-FFF2-40B4-BE49-F238E27FC236}">
                          <a16:creationId xmlns:a16="http://schemas.microsoft.com/office/drawing/2014/main" id="{72AC7B46-691F-5445-BE48-523CA899FD3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17634" y="1835849"/>
                      <a:ext cx="288032" cy="288032"/>
                    </a:xfrm>
                    <a:prstGeom prst="ellipse">
                      <a:avLst/>
                    </a:prstGeom>
                    <a:solidFill>
                      <a:srgbClr val="FFC00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R" altLang="en-US"/>
                    </a:p>
                  </p:txBody>
                </p:sp>
                <p:sp>
                  <p:nvSpPr>
                    <p:cNvPr id="200" name="타원 199">
                      <a:extLst>
                        <a:ext uri="{FF2B5EF4-FFF2-40B4-BE49-F238E27FC236}">
                          <a16:creationId xmlns:a16="http://schemas.microsoft.com/office/drawing/2014/main" id="{624AB329-9544-C94B-B00B-FFAB2122D2B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17634" y="2142890"/>
                      <a:ext cx="288032" cy="288032"/>
                    </a:xfrm>
                    <a:prstGeom prst="ellipse">
                      <a:avLst/>
                    </a:prstGeom>
                    <a:solidFill>
                      <a:srgbClr val="FFC00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R" altLang="en-US"/>
                    </a:p>
                  </p:txBody>
                </p:sp>
                <p:sp>
                  <p:nvSpPr>
                    <p:cNvPr id="201" name="타원 200">
                      <a:extLst>
                        <a:ext uri="{FF2B5EF4-FFF2-40B4-BE49-F238E27FC236}">
                          <a16:creationId xmlns:a16="http://schemas.microsoft.com/office/drawing/2014/main" id="{960A94C0-5F67-954F-A2A7-87F47D6BFA3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17634" y="2443374"/>
                      <a:ext cx="288032" cy="288032"/>
                    </a:xfrm>
                    <a:prstGeom prst="ellipse">
                      <a:avLst/>
                    </a:prstGeom>
                    <a:solidFill>
                      <a:srgbClr val="FFC00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R" altLang="en-US"/>
                    </a:p>
                  </p:txBody>
                </p:sp>
                <p:sp>
                  <p:nvSpPr>
                    <p:cNvPr id="202" name="타원 201">
                      <a:extLst>
                        <a:ext uri="{FF2B5EF4-FFF2-40B4-BE49-F238E27FC236}">
                          <a16:creationId xmlns:a16="http://schemas.microsoft.com/office/drawing/2014/main" id="{2C230AB3-92B5-5E4C-B743-8CA8D668934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17255" y="2746064"/>
                      <a:ext cx="288032" cy="288032"/>
                    </a:xfrm>
                    <a:prstGeom prst="ellipse">
                      <a:avLst/>
                    </a:prstGeom>
                    <a:solidFill>
                      <a:srgbClr val="FFC00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R" altLang="en-US"/>
                    </a:p>
                  </p:txBody>
                </p:sp>
                <p:sp>
                  <p:nvSpPr>
                    <p:cNvPr id="203" name="타원 202">
                      <a:extLst>
                        <a:ext uri="{FF2B5EF4-FFF2-40B4-BE49-F238E27FC236}">
                          <a16:creationId xmlns:a16="http://schemas.microsoft.com/office/drawing/2014/main" id="{D9F00ABF-A06D-EE41-BACB-5ABCF02B33C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17255" y="3053105"/>
                      <a:ext cx="288032" cy="288032"/>
                    </a:xfrm>
                    <a:prstGeom prst="ellipse">
                      <a:avLst/>
                    </a:prstGeom>
                    <a:solidFill>
                      <a:srgbClr val="FFC00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R" altLang="en-US"/>
                    </a:p>
                  </p:txBody>
                </p:sp>
                <p:sp>
                  <p:nvSpPr>
                    <p:cNvPr id="204" name="TextBox 203">
                      <a:extLst>
                        <a:ext uri="{FF2B5EF4-FFF2-40B4-BE49-F238E27FC236}">
                          <a16:creationId xmlns:a16="http://schemas.microsoft.com/office/drawing/2014/main" id="{E9D60651-6EB2-504C-9A90-2FA3C942324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100189" y="1253952"/>
                      <a:ext cx="383579" cy="2308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r"/>
                      <a:r>
                        <a:rPr kumimoji="1" lang="en-US" altLang="ko-KR" sz="900" b="1"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you</a:t>
                      </a:r>
                      <a:endParaRPr kumimoji="1" lang="ko-KR" altLang="en-US" sz="900" b="1">
                        <a:latin typeface="NanumSquare" panose="020B0600000101010101" pitchFamily="34" charset="-127"/>
                        <a:ea typeface="NanumSquare" panose="020B0600000101010101" pitchFamily="34" charset="-127"/>
                      </a:endParaRPr>
                    </a:p>
                  </p:txBody>
                </p:sp>
                <p:sp>
                  <p:nvSpPr>
                    <p:cNvPr id="205" name="TextBox 204">
                      <a:extLst>
                        <a:ext uri="{FF2B5EF4-FFF2-40B4-BE49-F238E27FC236}">
                          <a16:creationId xmlns:a16="http://schemas.microsoft.com/office/drawing/2014/main" id="{38C7B415-1DB8-DA4A-B553-A0E5E1FD962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100189" y="1548152"/>
                      <a:ext cx="383579" cy="2308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r"/>
                      <a:r>
                        <a:rPr kumimoji="1" lang="en-US" altLang="ko-KR" sz="900" b="1"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say</a:t>
                      </a:r>
                      <a:endParaRPr kumimoji="1" lang="ko-KR" altLang="en-US" sz="900" b="1">
                        <a:latin typeface="NanumSquare" panose="020B0600000101010101" pitchFamily="34" charset="-127"/>
                        <a:ea typeface="NanumSquare" panose="020B0600000101010101" pitchFamily="34" charset="-127"/>
                      </a:endParaRPr>
                    </a:p>
                  </p:txBody>
                </p:sp>
                <p:sp>
                  <p:nvSpPr>
                    <p:cNvPr id="206" name="TextBox 205">
                      <a:extLst>
                        <a:ext uri="{FF2B5EF4-FFF2-40B4-BE49-F238E27FC236}">
                          <a16:creationId xmlns:a16="http://schemas.microsoft.com/office/drawing/2014/main" id="{E86D6DEF-0DA2-8448-9CC8-4520A7583D5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835696" y="1845780"/>
                      <a:ext cx="648071" cy="2308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r"/>
                      <a:r>
                        <a:rPr kumimoji="1" lang="en-US" altLang="ko-KR" sz="900" b="1"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goodbye</a:t>
                      </a:r>
                      <a:endParaRPr kumimoji="1" lang="ko-KR" altLang="en-US" sz="900" b="1">
                        <a:latin typeface="NanumSquare" panose="020B0600000101010101" pitchFamily="34" charset="-127"/>
                        <a:ea typeface="NanumSquare" panose="020B0600000101010101" pitchFamily="34" charset="-127"/>
                      </a:endParaRPr>
                    </a:p>
                  </p:txBody>
                </p:sp>
                <p:sp>
                  <p:nvSpPr>
                    <p:cNvPr id="207" name="TextBox 206">
                      <a:extLst>
                        <a:ext uri="{FF2B5EF4-FFF2-40B4-BE49-F238E27FC236}">
                          <a16:creationId xmlns:a16="http://schemas.microsoft.com/office/drawing/2014/main" id="{69F743EB-7BF2-B94A-8131-8E1F8CCE9A9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835695" y="2157044"/>
                      <a:ext cx="648071" cy="2308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r"/>
                      <a:r>
                        <a:rPr kumimoji="1" lang="en-US" altLang="ko-KR" sz="900" b="1"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and</a:t>
                      </a:r>
                      <a:endParaRPr kumimoji="1" lang="ko-KR" altLang="en-US" sz="900" b="1">
                        <a:latin typeface="NanumSquare" panose="020B0600000101010101" pitchFamily="34" charset="-127"/>
                        <a:ea typeface="NanumSquare" panose="020B0600000101010101" pitchFamily="34" charset="-127"/>
                      </a:endParaRPr>
                    </a:p>
                  </p:txBody>
                </p:sp>
                <p:sp>
                  <p:nvSpPr>
                    <p:cNvPr id="208" name="TextBox 207">
                      <a:extLst>
                        <a:ext uri="{FF2B5EF4-FFF2-40B4-BE49-F238E27FC236}">
                          <a16:creationId xmlns:a16="http://schemas.microsoft.com/office/drawing/2014/main" id="{E2D7F11E-7061-0F42-BB9A-E9DB4BEA024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835694" y="2454659"/>
                      <a:ext cx="648071" cy="2308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r"/>
                      <a:r>
                        <a:rPr kumimoji="1" lang="en-US" altLang="ko-KR" sz="900" b="1"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I</a:t>
                      </a:r>
                      <a:endParaRPr kumimoji="1" lang="ko-KR" altLang="en-US" sz="900" b="1">
                        <a:latin typeface="NanumSquare" panose="020B0600000101010101" pitchFamily="34" charset="-127"/>
                        <a:ea typeface="NanumSquare" panose="020B0600000101010101" pitchFamily="34" charset="-127"/>
                      </a:endParaRPr>
                    </a:p>
                  </p:txBody>
                </p:sp>
                <p:sp>
                  <p:nvSpPr>
                    <p:cNvPr id="209" name="TextBox 208">
                      <a:extLst>
                        <a:ext uri="{FF2B5EF4-FFF2-40B4-BE49-F238E27FC236}">
                          <a16:creationId xmlns:a16="http://schemas.microsoft.com/office/drawing/2014/main" id="{7567AA4D-B53A-8D41-97FF-D38AE650CB7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835693" y="2765923"/>
                      <a:ext cx="648071" cy="2308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r"/>
                      <a:r>
                        <a:rPr kumimoji="1" lang="en-US" altLang="ko-KR" sz="900" b="1"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hello</a:t>
                      </a:r>
                      <a:endParaRPr kumimoji="1" lang="ko-KR" altLang="en-US" sz="900" b="1">
                        <a:latin typeface="NanumSquare" panose="020B0600000101010101" pitchFamily="34" charset="-127"/>
                        <a:ea typeface="NanumSquare" panose="020B0600000101010101" pitchFamily="34" charset="-127"/>
                      </a:endParaRPr>
                    </a:p>
                  </p:txBody>
                </p:sp>
                <p:sp>
                  <p:nvSpPr>
                    <p:cNvPr id="210" name="TextBox 209">
                      <a:extLst>
                        <a:ext uri="{FF2B5EF4-FFF2-40B4-BE49-F238E27FC236}">
                          <a16:creationId xmlns:a16="http://schemas.microsoft.com/office/drawing/2014/main" id="{21883715-2397-4C46-86C0-765B16D8881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835692" y="3098817"/>
                      <a:ext cx="648071" cy="2308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r"/>
                      <a:r>
                        <a:rPr kumimoji="1" lang="en-US" altLang="ko-KR" sz="900" b="1"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.</a:t>
                      </a:r>
                      <a:endParaRPr kumimoji="1" lang="ko-KR" altLang="en-US" sz="900" b="1">
                        <a:latin typeface="NanumSquare" panose="020B0600000101010101" pitchFamily="34" charset="-127"/>
                        <a:ea typeface="NanumSquare" panose="020B0600000101010101" pitchFamily="34" charset="-127"/>
                      </a:endParaRPr>
                    </a:p>
                  </p:txBody>
                </p:sp>
              </p:grpSp>
              <p:cxnSp>
                <p:nvCxnSpPr>
                  <p:cNvPr id="190" name="직선 연결선[R] 189">
                    <a:extLst>
                      <a:ext uri="{FF2B5EF4-FFF2-40B4-BE49-F238E27FC236}">
                        <a16:creationId xmlns:a16="http://schemas.microsoft.com/office/drawing/2014/main" id="{BB5E1C85-A4E7-B647-BE98-3CE464080911}"/>
                      </a:ext>
                    </a:extLst>
                  </p:cNvPr>
                  <p:cNvCxnSpPr>
                    <a:cxnSpLocks/>
                    <a:stCxn id="204" idx="3"/>
                  </p:cNvCxnSpPr>
                  <p:nvPr/>
                </p:nvCxnSpPr>
                <p:spPr>
                  <a:xfrm>
                    <a:off x="2483768" y="1369368"/>
                    <a:ext cx="288032" cy="0"/>
                  </a:xfrm>
                  <a:prstGeom prst="line">
                    <a:avLst/>
                  </a:prstGeom>
                  <a:ln>
                    <a:prstDash val="sys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1" name="직선 연결선[R] 190">
                    <a:extLst>
                      <a:ext uri="{FF2B5EF4-FFF2-40B4-BE49-F238E27FC236}">
                        <a16:creationId xmlns:a16="http://schemas.microsoft.com/office/drawing/2014/main" id="{138BB3E2-D30B-2A48-8E41-7495EDAD53C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83768" y="1663568"/>
                    <a:ext cx="288032" cy="0"/>
                  </a:xfrm>
                  <a:prstGeom prst="line">
                    <a:avLst/>
                  </a:prstGeom>
                  <a:ln>
                    <a:prstDash val="sys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2" name="직선 연결선[R] 191">
                    <a:extLst>
                      <a:ext uri="{FF2B5EF4-FFF2-40B4-BE49-F238E27FC236}">
                        <a16:creationId xmlns:a16="http://schemas.microsoft.com/office/drawing/2014/main" id="{B1BADF50-A77A-8F40-BCE2-816E90380DF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83768" y="1958964"/>
                    <a:ext cx="288032" cy="0"/>
                  </a:xfrm>
                  <a:prstGeom prst="line">
                    <a:avLst/>
                  </a:prstGeom>
                  <a:ln>
                    <a:prstDash val="sys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3" name="직선 연결선[R] 192">
                    <a:extLst>
                      <a:ext uri="{FF2B5EF4-FFF2-40B4-BE49-F238E27FC236}">
                        <a16:creationId xmlns:a16="http://schemas.microsoft.com/office/drawing/2014/main" id="{5A4AD298-DCA9-9E45-AF0A-F88E5B775AF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83768" y="2270228"/>
                    <a:ext cx="288032" cy="0"/>
                  </a:xfrm>
                  <a:prstGeom prst="line">
                    <a:avLst/>
                  </a:prstGeom>
                  <a:ln>
                    <a:prstDash val="sys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4" name="직선 연결선[R] 193">
                    <a:extLst>
                      <a:ext uri="{FF2B5EF4-FFF2-40B4-BE49-F238E27FC236}">
                        <a16:creationId xmlns:a16="http://schemas.microsoft.com/office/drawing/2014/main" id="{8865F357-8B69-D24A-B147-DF47CED30A4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83763" y="2559605"/>
                    <a:ext cx="288032" cy="0"/>
                  </a:xfrm>
                  <a:prstGeom prst="line">
                    <a:avLst/>
                  </a:prstGeom>
                  <a:ln>
                    <a:prstDash val="sys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5" name="직선 연결선[R] 194">
                    <a:extLst>
                      <a:ext uri="{FF2B5EF4-FFF2-40B4-BE49-F238E27FC236}">
                        <a16:creationId xmlns:a16="http://schemas.microsoft.com/office/drawing/2014/main" id="{C94F135A-EE3E-5E47-951A-B064D4D9DF5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96033" y="2854393"/>
                    <a:ext cx="288032" cy="0"/>
                  </a:xfrm>
                  <a:prstGeom prst="line">
                    <a:avLst/>
                  </a:prstGeom>
                  <a:ln>
                    <a:prstDash val="sys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6" name="직선 연결선[R] 195">
                    <a:extLst>
                      <a:ext uri="{FF2B5EF4-FFF2-40B4-BE49-F238E27FC236}">
                        <a16:creationId xmlns:a16="http://schemas.microsoft.com/office/drawing/2014/main" id="{27C012EC-B5D5-DD45-B125-EE50C23C00D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79558" y="3197121"/>
                    <a:ext cx="288032" cy="0"/>
                  </a:xfrm>
                  <a:prstGeom prst="line">
                    <a:avLst/>
                  </a:prstGeom>
                  <a:ln>
                    <a:prstDash val="sys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88" name="직사각형 187">
                  <a:extLst>
                    <a:ext uri="{FF2B5EF4-FFF2-40B4-BE49-F238E27FC236}">
                      <a16:creationId xmlns:a16="http://schemas.microsoft.com/office/drawing/2014/main" id="{AA17886F-79C8-364A-8361-0E125F202834}"/>
                    </a:ext>
                  </a:extLst>
                </p:cNvPr>
                <p:cNvSpPr/>
                <p:nvPr/>
              </p:nvSpPr>
              <p:spPr>
                <a:xfrm>
                  <a:off x="5623586" y="1121744"/>
                  <a:ext cx="442258" cy="2253219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</p:grp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3C1DE96-3E3C-B145-A9EB-9E56B0D676D8}"/>
                  </a:ext>
                </a:extLst>
              </p:cNvPr>
              <p:cNvSpPr txBox="1"/>
              <p:nvPr/>
            </p:nvSpPr>
            <p:spPr>
              <a:xfrm>
                <a:off x="6761646" y="2939449"/>
                <a:ext cx="172819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R" sz="1400" b="1">
                    <a:latin typeface="NanumSquare" panose="020B0600000101010101" pitchFamily="34" charset="-127"/>
                    <a:ea typeface="NanumSquare" panose="020B0600000101010101" pitchFamily="34" charset="-127"/>
                  </a:rPr>
                  <a:t>hidden layer</a:t>
                </a:r>
                <a:endParaRPr kumimoji="1" lang="ko-KR" altLang="en-US" sz="1400" b="1">
                  <a:latin typeface="NanumSquare" panose="020B0600000101010101" pitchFamily="34" charset="-127"/>
                  <a:ea typeface="NanumSquare" panose="020B0600000101010101" pitchFamily="34" charset="-127"/>
                </a:endParaRPr>
              </a:p>
            </p:txBody>
          </p: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17" name="직사각형 216">
                  <a:extLst>
                    <a:ext uri="{FF2B5EF4-FFF2-40B4-BE49-F238E27FC236}">
                      <a16:creationId xmlns:a16="http://schemas.microsoft.com/office/drawing/2014/main" id="{42057E2E-53AD-2743-8687-6DD0F698DC7E}"/>
                    </a:ext>
                  </a:extLst>
                </p:cNvPr>
                <p:cNvSpPr/>
                <p:nvPr/>
              </p:nvSpPr>
              <p:spPr>
                <a:xfrm>
                  <a:off x="6535697" y="2318743"/>
                  <a:ext cx="675121" cy="538609"/>
                </a:xfrm>
                <a:prstGeom prst="rect">
                  <a:avLst/>
                </a:prstGeom>
                <a:noFill/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kumimoji="1" lang="en-US" altLang="ko-KR" b="1" i="1">
                              <a:latin typeface="Cambria Math" panose="02040503050406030204" pitchFamily="18" charset="0"/>
                            </a:rPr>
                            <m:t>𝒊𝒏</m:t>
                          </m:r>
                        </m:sub>
                      </m:sSub>
                    </m:oMath>
                  </a14:m>
                  <a:r>
                    <a:rPr lang="ko-KR" altLang="en-US" b="1"/>
                    <a:t> </a:t>
                  </a:r>
                  <a:endParaRPr lang="en-US" altLang="ko-KR" b="1"/>
                </a:p>
                <a:p>
                  <a:r>
                    <a:rPr lang="en-US" altLang="ko-KR" sz="1100" b="1">
                      <a:latin typeface="NanumSquare" panose="020B0600000101010101" pitchFamily="34" charset="-127"/>
                      <a:ea typeface="NanumSquare" panose="020B0600000101010101" pitchFamily="34" charset="-127"/>
                    </a:rPr>
                    <a:t>(7X3)</a:t>
                  </a:r>
                  <a:endParaRPr lang="ko-KR" altLang="en-US" sz="1100" b="1"/>
                </a:p>
              </p:txBody>
            </p:sp>
          </mc:Choice>
          <mc:Fallback>
            <p:sp>
              <p:nvSpPr>
                <p:cNvPr id="217" name="직사각형 216">
                  <a:extLst>
                    <a:ext uri="{FF2B5EF4-FFF2-40B4-BE49-F238E27FC236}">
                      <a16:creationId xmlns:a16="http://schemas.microsoft.com/office/drawing/2014/main" id="{42057E2E-53AD-2743-8687-6DD0F698DC7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35697" y="2318743"/>
                  <a:ext cx="675121" cy="538609"/>
                </a:xfrm>
                <a:prstGeom prst="rect">
                  <a:avLst/>
                </a:prstGeom>
                <a:blipFill>
                  <a:blip r:embed="rId5"/>
                  <a:stretch>
                    <a:fillRect b="-25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18" name="직사각형 217">
                  <a:extLst>
                    <a:ext uri="{FF2B5EF4-FFF2-40B4-BE49-F238E27FC236}">
                      <a16:creationId xmlns:a16="http://schemas.microsoft.com/office/drawing/2014/main" id="{C06AE5BA-7A01-DA43-90BA-1FE18CB66EBE}"/>
                    </a:ext>
                  </a:extLst>
                </p:cNvPr>
                <p:cNvSpPr/>
                <p:nvPr/>
              </p:nvSpPr>
              <p:spPr>
                <a:xfrm>
                  <a:off x="6565257" y="996936"/>
                  <a:ext cx="675121" cy="538609"/>
                </a:xfrm>
                <a:prstGeom prst="rect">
                  <a:avLst/>
                </a:prstGeom>
                <a:noFill/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kumimoji="1" lang="en-US" altLang="ko-KR" b="1" i="1">
                              <a:latin typeface="Cambria Math" panose="02040503050406030204" pitchFamily="18" charset="0"/>
                            </a:rPr>
                            <m:t>𝒊𝒏</m:t>
                          </m:r>
                        </m:sub>
                      </m:sSub>
                    </m:oMath>
                  </a14:m>
                  <a:r>
                    <a:rPr lang="ko-KR" altLang="en-US" b="1"/>
                    <a:t> </a:t>
                  </a:r>
                  <a:endParaRPr lang="en-US" altLang="ko-KR" b="1"/>
                </a:p>
                <a:p>
                  <a:r>
                    <a:rPr lang="en-US" altLang="ko-KR" sz="1100" b="1">
                      <a:latin typeface="NanumSquare" panose="020B0600000101010101" pitchFamily="34" charset="-127"/>
                      <a:ea typeface="NanumSquare" panose="020B0600000101010101" pitchFamily="34" charset="-127"/>
                    </a:rPr>
                    <a:t>(7X3)</a:t>
                  </a:r>
                  <a:endParaRPr lang="ko-KR" altLang="en-US" sz="1100" b="1"/>
                </a:p>
              </p:txBody>
            </p:sp>
          </mc:Choice>
          <mc:Fallback>
            <p:sp>
              <p:nvSpPr>
                <p:cNvPr id="218" name="직사각형 217">
                  <a:extLst>
                    <a:ext uri="{FF2B5EF4-FFF2-40B4-BE49-F238E27FC236}">
                      <a16:creationId xmlns:a16="http://schemas.microsoft.com/office/drawing/2014/main" id="{C06AE5BA-7A01-DA43-90BA-1FE18CB66EB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65257" y="996936"/>
                  <a:ext cx="675121" cy="538609"/>
                </a:xfrm>
                <a:prstGeom prst="rect">
                  <a:avLst/>
                </a:prstGeom>
                <a:blipFill>
                  <a:blip r:embed="rId6"/>
                  <a:stretch>
                    <a:fillRect b="-27778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19" name="직사각형 218">
                  <a:extLst>
                    <a:ext uri="{FF2B5EF4-FFF2-40B4-BE49-F238E27FC236}">
                      <a16:creationId xmlns:a16="http://schemas.microsoft.com/office/drawing/2014/main" id="{FBEB95F2-E64D-3A40-B9B3-4B5FE23ABF6E}"/>
                    </a:ext>
                  </a:extLst>
                </p:cNvPr>
                <p:cNvSpPr/>
                <p:nvPr/>
              </p:nvSpPr>
              <p:spPr>
                <a:xfrm>
                  <a:off x="8360182" y="1375257"/>
                  <a:ext cx="780919" cy="538609"/>
                </a:xfrm>
                <a:prstGeom prst="rect">
                  <a:avLst/>
                </a:prstGeom>
                <a:noFill/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kumimoji="1" lang="en-US" altLang="ko-KR" b="1" i="1">
                              <a:latin typeface="Cambria Math" panose="02040503050406030204" pitchFamily="18" charset="0"/>
                            </a:rPr>
                            <m:t>𝒐𝒖𝒕</m:t>
                          </m:r>
                        </m:sub>
                      </m:sSub>
                    </m:oMath>
                  </a14:m>
                  <a:r>
                    <a:rPr lang="ko-KR" altLang="en-US" b="1"/>
                    <a:t> </a:t>
                  </a:r>
                  <a:endParaRPr lang="en-US" altLang="ko-KR" b="1"/>
                </a:p>
                <a:p>
                  <a:r>
                    <a:rPr lang="en-US" altLang="ko-KR" sz="1100" b="1">
                      <a:latin typeface="NanumSquare" panose="020B0600000101010101" pitchFamily="34" charset="-127"/>
                      <a:ea typeface="NanumSquare" panose="020B0600000101010101" pitchFamily="34" charset="-127"/>
                    </a:rPr>
                    <a:t>(3X7)</a:t>
                  </a:r>
                  <a:endParaRPr lang="ko-KR" altLang="en-US" sz="1100" b="1"/>
                </a:p>
              </p:txBody>
            </p:sp>
          </mc:Choice>
          <mc:Fallback>
            <p:sp>
              <p:nvSpPr>
                <p:cNvPr id="219" name="직사각형 218">
                  <a:extLst>
                    <a:ext uri="{FF2B5EF4-FFF2-40B4-BE49-F238E27FC236}">
                      <a16:creationId xmlns:a16="http://schemas.microsoft.com/office/drawing/2014/main" id="{FBEB95F2-E64D-3A40-B9B3-4B5FE23ABF6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60182" y="1375257"/>
                  <a:ext cx="780919" cy="538609"/>
                </a:xfrm>
                <a:prstGeom prst="rect">
                  <a:avLst/>
                </a:prstGeom>
                <a:blipFill>
                  <a:blip r:embed="rId7"/>
                  <a:stretch>
                    <a:fillRect b="-27778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0219331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EE3BCBA-DAFA-4073-9158-B305124C38E2}" type="slidenum">
              <a:rPr lang="ko-KR" altLang="en-US" smtClean="0"/>
              <a:pPr/>
              <a:t>7</a:t>
            </a:fld>
            <a:endParaRPr lang="ko-KR" altLang="en-US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F9132B38-436D-0A49-95CE-FA642812CB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512" y="3933057"/>
            <a:ext cx="8784976" cy="2520279"/>
          </a:xfrm>
        </p:spPr>
        <p:txBody>
          <a:bodyPr>
            <a:normAutofit/>
          </a:bodyPr>
          <a:lstStyle/>
          <a:p>
            <a:pPr marL="0" indent="0" algn="r">
              <a:buNone/>
            </a:pPr>
            <a:r>
              <a:rPr lang="en-US" altLang="ko-KR" sz="1800" b="0"/>
              <a:t>window size = 1</a:t>
            </a:r>
            <a:r>
              <a:rPr lang="ko-KR" altLang="en-US" sz="1800" b="0"/>
              <a:t>인 </a:t>
            </a:r>
            <a:r>
              <a:rPr lang="en-US" altLang="ko-KR" sz="1800" b="0"/>
              <a:t>CBOW </a:t>
            </a:r>
            <a:r>
              <a:rPr lang="ko-KR" altLang="en-US" sz="1800" b="0"/>
              <a:t>모델의 신경망 예시</a:t>
            </a:r>
            <a:endParaRPr lang="en-US" altLang="ko-KR" b="0"/>
          </a:p>
          <a:p>
            <a:pPr>
              <a:lnSpc>
                <a:spcPct val="150000"/>
              </a:lnSpc>
            </a:pPr>
            <a:r>
              <a:rPr lang="ko-KR" altLang="en-US" sz="1800"/>
              <a:t>입력층 </a:t>
            </a:r>
            <a:r>
              <a:rPr lang="en-US" altLang="ko-KR" sz="1800"/>
              <a:t>: </a:t>
            </a:r>
            <a:r>
              <a:rPr lang="ko-KR" altLang="en-US" sz="1800"/>
              <a:t>맥락에 포함시킬 단어가 </a:t>
            </a:r>
            <a:r>
              <a:rPr lang="en-US" altLang="ko-KR" sz="1800"/>
              <a:t>N</a:t>
            </a:r>
            <a:r>
              <a:rPr lang="ko-KR" altLang="en-US" sz="1800"/>
              <a:t>개라면 입력층도 </a:t>
            </a:r>
            <a:r>
              <a:rPr lang="en-US" altLang="ko-KR" sz="1800"/>
              <a:t>N</a:t>
            </a:r>
            <a:r>
              <a:rPr lang="ko-KR" altLang="en-US" sz="1800"/>
              <a:t>개이다</a:t>
            </a:r>
            <a:r>
              <a:rPr lang="en-US" altLang="ko-KR" sz="180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800"/>
              <a:t>은닉층 </a:t>
            </a:r>
            <a:r>
              <a:rPr lang="en-US" altLang="ko-KR" sz="1800"/>
              <a:t>: </a:t>
            </a:r>
            <a:r>
              <a:rPr lang="ko-KR" altLang="en-US" sz="1800"/>
              <a:t>입력층 전체를 평균낸 값</a:t>
            </a:r>
            <a:r>
              <a:rPr lang="en-US" altLang="ko-KR" sz="1800"/>
              <a:t>. (h1 + h2 / 2)</a:t>
            </a:r>
          </a:p>
          <a:p>
            <a:pPr>
              <a:lnSpc>
                <a:spcPct val="150000"/>
              </a:lnSpc>
            </a:pPr>
            <a:r>
              <a:rPr lang="ko-KR" altLang="en-US" sz="1800"/>
              <a:t>출력층 </a:t>
            </a:r>
            <a:r>
              <a:rPr lang="en-US" altLang="ko-KR" sz="1800"/>
              <a:t>: (</a:t>
            </a:r>
            <a:r>
              <a:rPr lang="ko-KR" altLang="en-US" sz="1800"/>
              <a:t>예시 뉴런의 개수 총 </a:t>
            </a:r>
            <a:r>
              <a:rPr lang="en-US" altLang="ko-KR" sz="1800"/>
              <a:t>7</a:t>
            </a:r>
            <a:r>
              <a:rPr lang="ko-KR" altLang="en-US" sz="1800"/>
              <a:t>개</a:t>
            </a:r>
            <a:r>
              <a:rPr lang="en-US" altLang="ko-KR" sz="1800"/>
              <a:t>). </a:t>
            </a:r>
            <a:r>
              <a:rPr lang="ko-KR" altLang="en-US" sz="1800"/>
              <a:t>뉴런 하나하나가 각각의 단어에 대응된다</a:t>
            </a:r>
            <a:r>
              <a:rPr lang="en-US" altLang="ko-KR" sz="1800"/>
              <a:t>. </a:t>
            </a:r>
            <a:r>
              <a:rPr lang="ko-KR" altLang="en-US" sz="1800"/>
              <a:t>출력층 뉴런은 각 단어의 </a:t>
            </a:r>
            <a:r>
              <a:rPr lang="en-US" altLang="ko-KR" sz="1800"/>
              <a:t>'</a:t>
            </a:r>
            <a:r>
              <a:rPr lang="ko-KR" altLang="en-US" sz="1800"/>
              <a:t>점수</a:t>
            </a:r>
            <a:r>
              <a:rPr lang="en-US" altLang="ko-KR" sz="1800"/>
              <a:t>'</a:t>
            </a:r>
            <a:r>
              <a:rPr lang="ko-KR" altLang="en-US" sz="1800"/>
              <a:t>를 뜻하며 값이 높을수록 대응 단어의 출현 확률도 높아진다</a:t>
            </a:r>
            <a:r>
              <a:rPr lang="en-US" altLang="ko-KR" sz="1800"/>
              <a:t>.</a:t>
            </a:r>
            <a:r>
              <a:rPr lang="ko-KR" altLang="en-US" sz="1800"/>
              <a:t> </a:t>
            </a:r>
            <a:endParaRPr lang="en-US" altLang="ko-KR" sz="1800"/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47C04A86-524C-1742-889A-876A2273F8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3841"/>
            <a:ext cx="9144000" cy="449414"/>
          </a:xfrm>
        </p:spPr>
        <p:txBody>
          <a:bodyPr/>
          <a:lstStyle/>
          <a:p>
            <a:r>
              <a:rPr lang="en-US" altLang="ko-KR" dirty="0"/>
              <a:t>CBOW </a:t>
            </a:r>
            <a:r>
              <a:rPr lang="ko-KR" altLang="en-US" dirty="0"/>
              <a:t>모델</a:t>
            </a:r>
          </a:p>
        </p:txBody>
      </p:sp>
      <p:grpSp>
        <p:nvGrpSpPr>
          <p:cNvPr id="197" name="그룹 196">
            <a:extLst>
              <a:ext uri="{FF2B5EF4-FFF2-40B4-BE49-F238E27FC236}">
                <a16:creationId xmlns:a16="http://schemas.microsoft.com/office/drawing/2014/main" id="{87E1293F-BDF5-374B-B877-A3DCBA5D312F}"/>
              </a:ext>
            </a:extLst>
          </p:cNvPr>
          <p:cNvGrpSpPr/>
          <p:nvPr/>
        </p:nvGrpSpPr>
        <p:grpSpPr>
          <a:xfrm>
            <a:off x="1453605" y="886026"/>
            <a:ext cx="5638675" cy="3335062"/>
            <a:chOff x="4972658" y="260648"/>
            <a:chExt cx="5638675" cy="4016192"/>
          </a:xfrm>
        </p:grpSpPr>
        <p:grpSp>
          <p:nvGrpSpPr>
            <p:cNvPr id="198" name="그룹 197">
              <a:extLst>
                <a:ext uri="{FF2B5EF4-FFF2-40B4-BE49-F238E27FC236}">
                  <a16:creationId xmlns:a16="http://schemas.microsoft.com/office/drawing/2014/main" id="{FA3C6C03-757C-5E47-A24D-F7503E609D06}"/>
                </a:ext>
              </a:extLst>
            </p:cNvPr>
            <p:cNvGrpSpPr/>
            <p:nvPr/>
          </p:nvGrpSpPr>
          <p:grpSpPr>
            <a:xfrm>
              <a:off x="4972658" y="260648"/>
              <a:ext cx="5638675" cy="4016192"/>
              <a:chOff x="4684626" y="859399"/>
              <a:chExt cx="5638675" cy="4016192"/>
            </a:xfrm>
          </p:grpSpPr>
          <p:sp>
            <p:nvSpPr>
              <p:cNvPr id="202" name="TextBox 201">
                <a:extLst>
                  <a:ext uri="{FF2B5EF4-FFF2-40B4-BE49-F238E27FC236}">
                    <a16:creationId xmlns:a16="http://schemas.microsoft.com/office/drawing/2014/main" id="{382D1CA8-B63D-804F-AC0F-122C7EF25824}"/>
                  </a:ext>
                </a:extLst>
              </p:cNvPr>
              <p:cNvSpPr txBox="1"/>
              <p:nvPr/>
            </p:nvSpPr>
            <p:spPr>
              <a:xfrm>
                <a:off x="5015136" y="4567814"/>
                <a:ext cx="172819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R" sz="1400" b="1">
                    <a:latin typeface="NanumSquare" panose="020B0600000101010101" pitchFamily="34" charset="-127"/>
                    <a:ea typeface="NanumSquare" panose="020B0600000101010101" pitchFamily="34" charset="-127"/>
                  </a:rPr>
                  <a:t>input layer</a:t>
                </a:r>
                <a:endParaRPr kumimoji="1" lang="ko-KR" altLang="en-US" sz="1400" b="1">
                  <a:latin typeface="NanumSquare" panose="020B0600000101010101" pitchFamily="34" charset="-127"/>
                  <a:ea typeface="NanumSquare" panose="020B0600000101010101" pitchFamily="34" charset="-127"/>
                </a:endParaRPr>
              </a:p>
            </p:txBody>
          </p:sp>
          <p:pic>
            <p:nvPicPr>
              <p:cNvPr id="203" name="그림 202">
                <a:extLst>
                  <a:ext uri="{FF2B5EF4-FFF2-40B4-BE49-F238E27FC236}">
                    <a16:creationId xmlns:a16="http://schemas.microsoft.com/office/drawing/2014/main" id="{C72D06DA-D035-9646-95D1-FE3E1A07294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24350" t="14428" r="51256" b="16152"/>
              <a:stretch/>
            </p:blipFill>
            <p:spPr>
              <a:xfrm flipH="1">
                <a:off x="7600546" y="1254199"/>
                <a:ext cx="1398911" cy="2001857"/>
              </a:xfrm>
              <a:prstGeom prst="rect">
                <a:avLst/>
              </a:prstGeom>
            </p:spPr>
          </p:pic>
          <p:grpSp>
            <p:nvGrpSpPr>
              <p:cNvPr id="204" name="그룹 203">
                <a:extLst>
                  <a:ext uri="{FF2B5EF4-FFF2-40B4-BE49-F238E27FC236}">
                    <a16:creationId xmlns:a16="http://schemas.microsoft.com/office/drawing/2014/main" id="{DB3955D6-CE2D-1641-8F2C-D37E7D1F6829}"/>
                  </a:ext>
                </a:extLst>
              </p:cNvPr>
              <p:cNvGrpSpPr/>
              <p:nvPr/>
            </p:nvGrpSpPr>
            <p:grpSpPr>
              <a:xfrm flipH="1">
                <a:off x="8999457" y="1168692"/>
                <a:ext cx="626108" cy="2139545"/>
                <a:chOff x="3496058" y="1133128"/>
                <a:chExt cx="626108" cy="2139545"/>
              </a:xfrm>
            </p:grpSpPr>
            <p:sp>
              <p:nvSpPr>
                <p:cNvPr id="273" name="타원 272">
                  <a:extLst>
                    <a:ext uri="{FF2B5EF4-FFF2-40B4-BE49-F238E27FC236}">
                      <a16:creationId xmlns:a16="http://schemas.microsoft.com/office/drawing/2014/main" id="{96C7F9AE-D4F0-B342-BA8A-9F011075642B}"/>
                    </a:ext>
                  </a:extLst>
                </p:cNvPr>
                <p:cNvSpPr/>
                <p:nvPr/>
              </p:nvSpPr>
              <p:spPr>
                <a:xfrm flipH="1">
                  <a:off x="3834134" y="1133128"/>
                  <a:ext cx="288032" cy="288032"/>
                </a:xfrm>
                <a:prstGeom prst="ellipse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274" name="타원 273">
                  <a:extLst>
                    <a:ext uri="{FF2B5EF4-FFF2-40B4-BE49-F238E27FC236}">
                      <a16:creationId xmlns:a16="http://schemas.microsoft.com/office/drawing/2014/main" id="{E2535200-6DFE-D640-8CEB-D8483065AF4F}"/>
                    </a:ext>
                  </a:extLst>
                </p:cNvPr>
                <p:cNvSpPr/>
                <p:nvPr/>
              </p:nvSpPr>
              <p:spPr>
                <a:xfrm flipH="1">
                  <a:off x="3834134" y="1454380"/>
                  <a:ext cx="288032" cy="288032"/>
                </a:xfrm>
                <a:prstGeom prst="ellipse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275" name="타원 274">
                  <a:extLst>
                    <a:ext uri="{FF2B5EF4-FFF2-40B4-BE49-F238E27FC236}">
                      <a16:creationId xmlns:a16="http://schemas.microsoft.com/office/drawing/2014/main" id="{73495EE6-F282-974A-BA17-5B155C7CAF39}"/>
                    </a:ext>
                  </a:extLst>
                </p:cNvPr>
                <p:cNvSpPr/>
                <p:nvPr/>
              </p:nvSpPr>
              <p:spPr>
                <a:xfrm flipH="1">
                  <a:off x="3834134" y="1767385"/>
                  <a:ext cx="288032" cy="288032"/>
                </a:xfrm>
                <a:prstGeom prst="ellipse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276" name="타원 275">
                  <a:extLst>
                    <a:ext uri="{FF2B5EF4-FFF2-40B4-BE49-F238E27FC236}">
                      <a16:creationId xmlns:a16="http://schemas.microsoft.com/office/drawing/2014/main" id="{341777C5-28C0-4048-B0BA-956364983A33}"/>
                    </a:ext>
                  </a:extLst>
                </p:cNvPr>
                <p:cNvSpPr/>
                <p:nvPr/>
              </p:nvSpPr>
              <p:spPr>
                <a:xfrm flipH="1">
                  <a:off x="3834134" y="2074426"/>
                  <a:ext cx="288032" cy="288032"/>
                </a:xfrm>
                <a:prstGeom prst="ellipse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277" name="타원 276">
                  <a:extLst>
                    <a:ext uri="{FF2B5EF4-FFF2-40B4-BE49-F238E27FC236}">
                      <a16:creationId xmlns:a16="http://schemas.microsoft.com/office/drawing/2014/main" id="{4ADA7321-2D2E-3647-8798-64DF84E8D5B5}"/>
                    </a:ext>
                  </a:extLst>
                </p:cNvPr>
                <p:cNvSpPr/>
                <p:nvPr/>
              </p:nvSpPr>
              <p:spPr>
                <a:xfrm flipH="1">
                  <a:off x="3834134" y="2374910"/>
                  <a:ext cx="288032" cy="288032"/>
                </a:xfrm>
                <a:prstGeom prst="ellipse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278" name="타원 277">
                  <a:extLst>
                    <a:ext uri="{FF2B5EF4-FFF2-40B4-BE49-F238E27FC236}">
                      <a16:creationId xmlns:a16="http://schemas.microsoft.com/office/drawing/2014/main" id="{1FCE52C4-6995-1840-BF56-94EA2C59E733}"/>
                    </a:ext>
                  </a:extLst>
                </p:cNvPr>
                <p:cNvSpPr/>
                <p:nvPr/>
              </p:nvSpPr>
              <p:spPr>
                <a:xfrm flipH="1">
                  <a:off x="3833755" y="2677600"/>
                  <a:ext cx="288032" cy="288032"/>
                </a:xfrm>
                <a:prstGeom prst="ellipse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279" name="타원 278">
                  <a:extLst>
                    <a:ext uri="{FF2B5EF4-FFF2-40B4-BE49-F238E27FC236}">
                      <a16:creationId xmlns:a16="http://schemas.microsoft.com/office/drawing/2014/main" id="{F15C47B5-36CA-A44B-ADBA-AB11F2535DA0}"/>
                    </a:ext>
                  </a:extLst>
                </p:cNvPr>
                <p:cNvSpPr/>
                <p:nvPr/>
              </p:nvSpPr>
              <p:spPr>
                <a:xfrm flipH="1">
                  <a:off x="3833755" y="2984641"/>
                  <a:ext cx="288032" cy="288032"/>
                </a:xfrm>
                <a:prstGeom prst="ellipse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cxnSp>
              <p:nvCxnSpPr>
                <p:cNvPr id="280" name="직선 연결선[R] 279">
                  <a:extLst>
                    <a:ext uri="{FF2B5EF4-FFF2-40B4-BE49-F238E27FC236}">
                      <a16:creationId xmlns:a16="http://schemas.microsoft.com/office/drawing/2014/main" id="{EA50FE86-10F1-E84E-A124-82668683301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500268" y="1300904"/>
                  <a:ext cx="288032" cy="0"/>
                </a:xfrm>
                <a:prstGeom prst="line">
                  <a:avLst/>
                </a:prstGeom>
                <a:ln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1" name="직선 연결선[R] 280">
                  <a:extLst>
                    <a:ext uri="{FF2B5EF4-FFF2-40B4-BE49-F238E27FC236}">
                      <a16:creationId xmlns:a16="http://schemas.microsoft.com/office/drawing/2014/main" id="{DE204E7F-F942-4B4F-BFDC-7F421DDC3BF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500268" y="1595104"/>
                  <a:ext cx="288032" cy="0"/>
                </a:xfrm>
                <a:prstGeom prst="line">
                  <a:avLst/>
                </a:prstGeom>
                <a:ln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2" name="직선 연결선[R] 281">
                  <a:extLst>
                    <a:ext uri="{FF2B5EF4-FFF2-40B4-BE49-F238E27FC236}">
                      <a16:creationId xmlns:a16="http://schemas.microsoft.com/office/drawing/2014/main" id="{46793A97-75E8-1E40-BED2-9A79FAC5000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500268" y="1890500"/>
                  <a:ext cx="288032" cy="0"/>
                </a:xfrm>
                <a:prstGeom prst="line">
                  <a:avLst/>
                </a:prstGeom>
                <a:ln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3" name="직선 연결선[R] 282">
                  <a:extLst>
                    <a:ext uri="{FF2B5EF4-FFF2-40B4-BE49-F238E27FC236}">
                      <a16:creationId xmlns:a16="http://schemas.microsoft.com/office/drawing/2014/main" id="{6BC6597B-9612-4F41-A104-5715DFC5B03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500268" y="2201764"/>
                  <a:ext cx="288032" cy="0"/>
                </a:xfrm>
                <a:prstGeom prst="line">
                  <a:avLst/>
                </a:prstGeom>
                <a:ln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4" name="직선 연결선[R] 283">
                  <a:extLst>
                    <a:ext uri="{FF2B5EF4-FFF2-40B4-BE49-F238E27FC236}">
                      <a16:creationId xmlns:a16="http://schemas.microsoft.com/office/drawing/2014/main" id="{B5B942FE-8EBE-9340-B796-8DAB1CFBC22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500263" y="2491141"/>
                  <a:ext cx="288032" cy="0"/>
                </a:xfrm>
                <a:prstGeom prst="line">
                  <a:avLst/>
                </a:prstGeom>
                <a:ln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5" name="직선 연결선[R] 284">
                  <a:extLst>
                    <a:ext uri="{FF2B5EF4-FFF2-40B4-BE49-F238E27FC236}">
                      <a16:creationId xmlns:a16="http://schemas.microsoft.com/office/drawing/2014/main" id="{1719F2F6-DA11-4242-A870-4361490EC67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512533" y="2785929"/>
                  <a:ext cx="288032" cy="0"/>
                </a:xfrm>
                <a:prstGeom prst="line">
                  <a:avLst/>
                </a:prstGeom>
                <a:ln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6" name="직선 연결선[R] 285">
                  <a:extLst>
                    <a:ext uri="{FF2B5EF4-FFF2-40B4-BE49-F238E27FC236}">
                      <a16:creationId xmlns:a16="http://schemas.microsoft.com/office/drawing/2014/main" id="{39441033-BEA1-B049-8719-50088BADF09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496058" y="3128657"/>
                  <a:ext cx="288032" cy="0"/>
                </a:xfrm>
                <a:prstGeom prst="line">
                  <a:avLst/>
                </a:prstGeom>
                <a:ln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05" name="TextBox 204">
                <a:extLst>
                  <a:ext uri="{FF2B5EF4-FFF2-40B4-BE49-F238E27FC236}">
                    <a16:creationId xmlns:a16="http://schemas.microsoft.com/office/drawing/2014/main" id="{DD91C6B2-EEED-3F47-8E58-8106C5EA24BA}"/>
                  </a:ext>
                </a:extLst>
              </p:cNvPr>
              <p:cNvSpPr txBox="1"/>
              <p:nvPr/>
            </p:nvSpPr>
            <p:spPr>
              <a:xfrm>
                <a:off x="9670551" y="1232502"/>
                <a:ext cx="383579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R" sz="900" b="1">
                    <a:latin typeface="NanumSquare" panose="020B0600000101010101" pitchFamily="34" charset="-127"/>
                    <a:ea typeface="NanumSquare" panose="020B0600000101010101" pitchFamily="34" charset="-127"/>
                  </a:rPr>
                  <a:t>you</a:t>
                </a:r>
                <a:endParaRPr kumimoji="1" lang="ko-KR" altLang="en-US" sz="900" b="1">
                  <a:latin typeface="NanumSquare" panose="020B0600000101010101" pitchFamily="34" charset="-127"/>
                  <a:ea typeface="NanumSquare" panose="020B0600000101010101" pitchFamily="34" charset="-127"/>
                </a:endParaRPr>
              </a:p>
            </p:txBody>
          </p:sp>
          <p:sp>
            <p:nvSpPr>
              <p:cNvPr id="206" name="TextBox 205">
                <a:extLst>
                  <a:ext uri="{FF2B5EF4-FFF2-40B4-BE49-F238E27FC236}">
                    <a16:creationId xmlns:a16="http://schemas.microsoft.com/office/drawing/2014/main" id="{8920CDB4-B01F-AC4E-B4A2-A4FAE39B6ABC}"/>
                  </a:ext>
                </a:extLst>
              </p:cNvPr>
              <p:cNvSpPr txBox="1"/>
              <p:nvPr/>
            </p:nvSpPr>
            <p:spPr>
              <a:xfrm>
                <a:off x="9666188" y="1528164"/>
                <a:ext cx="383579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R" sz="900" b="1">
                    <a:latin typeface="NanumSquare" panose="020B0600000101010101" pitchFamily="34" charset="-127"/>
                    <a:ea typeface="NanumSquare" panose="020B0600000101010101" pitchFamily="34" charset="-127"/>
                  </a:rPr>
                  <a:t>say</a:t>
                </a:r>
                <a:endParaRPr kumimoji="1" lang="ko-KR" altLang="en-US" sz="900" b="1">
                  <a:latin typeface="NanumSquare" panose="020B0600000101010101" pitchFamily="34" charset="-127"/>
                  <a:ea typeface="NanumSquare" panose="020B0600000101010101" pitchFamily="34" charset="-127"/>
                </a:endParaRPr>
              </a:p>
            </p:txBody>
          </p:sp>
          <p:sp>
            <p:nvSpPr>
              <p:cNvPr id="207" name="TextBox 206">
                <a:extLst>
                  <a:ext uri="{FF2B5EF4-FFF2-40B4-BE49-F238E27FC236}">
                    <a16:creationId xmlns:a16="http://schemas.microsoft.com/office/drawing/2014/main" id="{A0F7AB12-A542-7846-BD19-7DFFC3D57075}"/>
                  </a:ext>
                </a:extLst>
              </p:cNvPr>
              <p:cNvSpPr txBox="1"/>
              <p:nvPr/>
            </p:nvSpPr>
            <p:spPr>
              <a:xfrm>
                <a:off x="9670551" y="1824948"/>
                <a:ext cx="648071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R" sz="900" b="1">
                    <a:latin typeface="NanumSquare" panose="020B0600000101010101" pitchFamily="34" charset="-127"/>
                    <a:ea typeface="NanumSquare" panose="020B0600000101010101" pitchFamily="34" charset="-127"/>
                  </a:rPr>
                  <a:t>goodbye</a:t>
                </a:r>
                <a:endParaRPr kumimoji="1" lang="ko-KR" altLang="en-US" sz="900" b="1">
                  <a:latin typeface="NanumSquare" panose="020B0600000101010101" pitchFamily="34" charset="-127"/>
                  <a:ea typeface="NanumSquare" panose="020B0600000101010101" pitchFamily="34" charset="-127"/>
                </a:endParaRPr>
              </a:p>
            </p:txBody>
          </p:sp>
          <p:sp>
            <p:nvSpPr>
              <p:cNvPr id="208" name="TextBox 207">
                <a:extLst>
                  <a:ext uri="{FF2B5EF4-FFF2-40B4-BE49-F238E27FC236}">
                    <a16:creationId xmlns:a16="http://schemas.microsoft.com/office/drawing/2014/main" id="{A423A99A-090C-FF43-96BE-FC499948C518}"/>
                  </a:ext>
                </a:extLst>
              </p:cNvPr>
              <p:cNvSpPr txBox="1"/>
              <p:nvPr/>
            </p:nvSpPr>
            <p:spPr>
              <a:xfrm>
                <a:off x="9670551" y="2136212"/>
                <a:ext cx="648071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R" sz="900" b="1">
                    <a:latin typeface="NanumSquare" panose="020B0600000101010101" pitchFamily="34" charset="-127"/>
                    <a:ea typeface="NanumSquare" panose="020B0600000101010101" pitchFamily="34" charset="-127"/>
                  </a:rPr>
                  <a:t>and</a:t>
                </a:r>
                <a:endParaRPr kumimoji="1" lang="ko-KR" altLang="en-US" sz="900" b="1">
                  <a:latin typeface="NanumSquare" panose="020B0600000101010101" pitchFamily="34" charset="-127"/>
                  <a:ea typeface="NanumSquare" panose="020B0600000101010101" pitchFamily="34" charset="-127"/>
                </a:endParaRPr>
              </a:p>
            </p:txBody>
          </p:sp>
          <p:sp>
            <p:nvSpPr>
              <p:cNvPr id="209" name="TextBox 208">
                <a:extLst>
                  <a:ext uri="{FF2B5EF4-FFF2-40B4-BE49-F238E27FC236}">
                    <a16:creationId xmlns:a16="http://schemas.microsoft.com/office/drawing/2014/main" id="{BE5CDF87-4E8B-CA46-ADB9-A16BDF958F88}"/>
                  </a:ext>
                </a:extLst>
              </p:cNvPr>
              <p:cNvSpPr txBox="1"/>
              <p:nvPr/>
            </p:nvSpPr>
            <p:spPr>
              <a:xfrm>
                <a:off x="9670551" y="2434087"/>
                <a:ext cx="648071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R" sz="900" b="1">
                    <a:latin typeface="NanumSquare" panose="020B0600000101010101" pitchFamily="34" charset="-127"/>
                    <a:ea typeface="NanumSquare" panose="020B0600000101010101" pitchFamily="34" charset="-127"/>
                  </a:rPr>
                  <a:t>I</a:t>
                </a:r>
                <a:endParaRPr kumimoji="1" lang="ko-KR" altLang="en-US" sz="900" b="1">
                  <a:latin typeface="NanumSquare" panose="020B0600000101010101" pitchFamily="34" charset="-127"/>
                  <a:ea typeface="NanumSquare" panose="020B0600000101010101" pitchFamily="34" charset="-127"/>
                </a:endParaRPr>
              </a:p>
            </p:txBody>
          </p:sp>
          <p:sp>
            <p:nvSpPr>
              <p:cNvPr id="210" name="TextBox 209">
                <a:extLst>
                  <a:ext uri="{FF2B5EF4-FFF2-40B4-BE49-F238E27FC236}">
                    <a16:creationId xmlns:a16="http://schemas.microsoft.com/office/drawing/2014/main" id="{0B8E044C-9830-CD4F-9CDC-E23DD431B6D5}"/>
                  </a:ext>
                </a:extLst>
              </p:cNvPr>
              <p:cNvSpPr txBox="1"/>
              <p:nvPr/>
            </p:nvSpPr>
            <p:spPr>
              <a:xfrm>
                <a:off x="9670551" y="2747951"/>
                <a:ext cx="648071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R" sz="900" b="1">
                    <a:latin typeface="NanumSquare" panose="020B0600000101010101" pitchFamily="34" charset="-127"/>
                    <a:ea typeface="NanumSquare" panose="020B0600000101010101" pitchFamily="34" charset="-127"/>
                  </a:rPr>
                  <a:t>hello</a:t>
                </a:r>
                <a:endParaRPr kumimoji="1" lang="ko-KR" altLang="en-US" sz="900" b="1">
                  <a:latin typeface="NanumSquare" panose="020B0600000101010101" pitchFamily="34" charset="-127"/>
                  <a:ea typeface="NanumSquare" panose="020B0600000101010101" pitchFamily="34" charset="-127"/>
                </a:endParaRPr>
              </a:p>
            </p:txBody>
          </p:sp>
          <p:sp>
            <p:nvSpPr>
              <p:cNvPr id="211" name="TextBox 210">
                <a:extLst>
                  <a:ext uri="{FF2B5EF4-FFF2-40B4-BE49-F238E27FC236}">
                    <a16:creationId xmlns:a16="http://schemas.microsoft.com/office/drawing/2014/main" id="{AC36A453-603F-5343-A3E3-A0F666CF4F5A}"/>
                  </a:ext>
                </a:extLst>
              </p:cNvPr>
              <p:cNvSpPr txBox="1"/>
              <p:nvPr/>
            </p:nvSpPr>
            <p:spPr>
              <a:xfrm>
                <a:off x="9675230" y="3047321"/>
                <a:ext cx="648071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R" sz="900" b="1">
                    <a:latin typeface="NanumSquare" panose="020B0600000101010101" pitchFamily="34" charset="-127"/>
                    <a:ea typeface="NanumSquare" panose="020B0600000101010101" pitchFamily="34" charset="-127"/>
                  </a:rPr>
                  <a:t>.</a:t>
                </a:r>
                <a:endParaRPr kumimoji="1" lang="ko-KR" altLang="en-US" sz="900" b="1">
                  <a:latin typeface="NanumSquare" panose="020B0600000101010101" pitchFamily="34" charset="-127"/>
                  <a:ea typeface="NanumSquare" panose="020B0600000101010101" pitchFamily="34" charset="-127"/>
                </a:endParaRPr>
              </a:p>
            </p:txBody>
          </p:sp>
          <p:sp>
            <p:nvSpPr>
              <p:cNvPr id="212" name="TextBox 211">
                <a:extLst>
                  <a:ext uri="{FF2B5EF4-FFF2-40B4-BE49-F238E27FC236}">
                    <a16:creationId xmlns:a16="http://schemas.microsoft.com/office/drawing/2014/main" id="{DF2598C2-5F1E-BA47-995F-92C436035530}"/>
                  </a:ext>
                </a:extLst>
              </p:cNvPr>
              <p:cNvSpPr txBox="1"/>
              <p:nvPr/>
            </p:nvSpPr>
            <p:spPr>
              <a:xfrm>
                <a:off x="8362791" y="3450360"/>
                <a:ext cx="15613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R" sz="1400" b="1">
                    <a:latin typeface="NanumSquare" panose="020B0600000101010101" pitchFamily="34" charset="-127"/>
                    <a:ea typeface="NanumSquare" panose="020B0600000101010101" pitchFamily="34" charset="-127"/>
                  </a:rPr>
                  <a:t>output</a:t>
                </a:r>
                <a:r>
                  <a:rPr kumimoji="1" lang="ko-KR" altLang="en-US" sz="1400" b="1">
                    <a:latin typeface="NanumSquare" panose="020B0600000101010101" pitchFamily="34" charset="-127"/>
                    <a:ea typeface="NanumSquare" panose="020B0600000101010101" pitchFamily="34" charset="-127"/>
                  </a:rPr>
                  <a:t> </a:t>
                </a:r>
                <a:r>
                  <a:rPr kumimoji="1" lang="en-US" altLang="ko-KR" sz="1400" b="1">
                    <a:latin typeface="NanumSquare" panose="020B0600000101010101" pitchFamily="34" charset="-127"/>
                    <a:ea typeface="NanumSquare" panose="020B0600000101010101" pitchFamily="34" charset="-127"/>
                  </a:rPr>
                  <a:t>layer</a:t>
                </a:r>
                <a:endParaRPr kumimoji="1" lang="ko-KR" altLang="en-US" sz="1400" b="1">
                  <a:latin typeface="NanumSquare" panose="020B0600000101010101" pitchFamily="34" charset="-127"/>
                  <a:ea typeface="NanumSquare" panose="020B0600000101010101" pitchFamily="34" charset="-127"/>
                </a:endParaRPr>
              </a:p>
            </p:txBody>
          </p:sp>
          <p:sp>
            <p:nvSpPr>
              <p:cNvPr id="213" name="타원 212">
                <a:extLst>
                  <a:ext uri="{FF2B5EF4-FFF2-40B4-BE49-F238E27FC236}">
                    <a16:creationId xmlns:a16="http://schemas.microsoft.com/office/drawing/2014/main" id="{CC226D45-17FA-E34E-9D6B-9C544B86B930}"/>
                  </a:ext>
                </a:extLst>
              </p:cNvPr>
              <p:cNvSpPr/>
              <p:nvPr/>
            </p:nvSpPr>
            <p:spPr>
              <a:xfrm>
                <a:off x="7312514" y="1802949"/>
                <a:ext cx="288032" cy="288032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214" name="타원 213">
                <a:extLst>
                  <a:ext uri="{FF2B5EF4-FFF2-40B4-BE49-F238E27FC236}">
                    <a16:creationId xmlns:a16="http://schemas.microsoft.com/office/drawing/2014/main" id="{45842FCE-4D62-564A-99A0-331A4D9957B1}"/>
                  </a:ext>
                </a:extLst>
              </p:cNvPr>
              <p:cNvSpPr/>
              <p:nvPr/>
            </p:nvSpPr>
            <p:spPr>
              <a:xfrm>
                <a:off x="7312514" y="2109990"/>
                <a:ext cx="288032" cy="288032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215" name="타원 214">
                <a:extLst>
                  <a:ext uri="{FF2B5EF4-FFF2-40B4-BE49-F238E27FC236}">
                    <a16:creationId xmlns:a16="http://schemas.microsoft.com/office/drawing/2014/main" id="{EF846828-B1D6-6645-BEF1-AF03AB8E1E24}"/>
                  </a:ext>
                </a:extLst>
              </p:cNvPr>
              <p:cNvSpPr/>
              <p:nvPr/>
            </p:nvSpPr>
            <p:spPr>
              <a:xfrm>
                <a:off x="7313436" y="2434047"/>
                <a:ext cx="288032" cy="288032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grpSp>
            <p:nvGrpSpPr>
              <p:cNvPr id="216" name="그룹 215">
                <a:extLst>
                  <a:ext uri="{FF2B5EF4-FFF2-40B4-BE49-F238E27FC236}">
                    <a16:creationId xmlns:a16="http://schemas.microsoft.com/office/drawing/2014/main" id="{298A2F8A-2AD6-1B47-9328-F19098977024}"/>
                  </a:ext>
                </a:extLst>
              </p:cNvPr>
              <p:cNvGrpSpPr/>
              <p:nvPr/>
            </p:nvGrpSpPr>
            <p:grpSpPr>
              <a:xfrm>
                <a:off x="4684626" y="859399"/>
                <a:ext cx="1345622" cy="1787564"/>
                <a:chOff x="4720222" y="1121744"/>
                <a:chExt cx="1345622" cy="2253219"/>
              </a:xfrm>
            </p:grpSpPr>
            <p:grpSp>
              <p:nvGrpSpPr>
                <p:cNvPr id="249" name="그룹 248">
                  <a:extLst>
                    <a:ext uri="{FF2B5EF4-FFF2-40B4-BE49-F238E27FC236}">
                      <a16:creationId xmlns:a16="http://schemas.microsoft.com/office/drawing/2014/main" id="{E33D0841-E776-BA4F-A54E-D1A662C7FBEA}"/>
                    </a:ext>
                  </a:extLst>
                </p:cNvPr>
                <p:cNvGrpSpPr/>
                <p:nvPr/>
              </p:nvGrpSpPr>
              <p:grpSpPr>
                <a:xfrm>
                  <a:off x="4720222" y="1168692"/>
                  <a:ext cx="1269974" cy="2139545"/>
                  <a:chOff x="1835692" y="1201592"/>
                  <a:chExt cx="1269974" cy="2139545"/>
                </a:xfrm>
              </p:grpSpPr>
              <p:grpSp>
                <p:nvGrpSpPr>
                  <p:cNvPr id="251" name="그룹 250">
                    <a:extLst>
                      <a:ext uri="{FF2B5EF4-FFF2-40B4-BE49-F238E27FC236}">
                        <a16:creationId xmlns:a16="http://schemas.microsoft.com/office/drawing/2014/main" id="{0FA0CE27-8D68-BD4E-841C-F067214937C9}"/>
                      </a:ext>
                    </a:extLst>
                  </p:cNvPr>
                  <p:cNvGrpSpPr/>
                  <p:nvPr/>
                </p:nvGrpSpPr>
                <p:grpSpPr>
                  <a:xfrm>
                    <a:off x="1835692" y="1201592"/>
                    <a:ext cx="1269974" cy="2139545"/>
                    <a:chOff x="1835692" y="1201592"/>
                    <a:chExt cx="1269974" cy="2139545"/>
                  </a:xfrm>
                </p:grpSpPr>
                <p:sp>
                  <p:nvSpPr>
                    <p:cNvPr id="259" name="타원 258">
                      <a:extLst>
                        <a:ext uri="{FF2B5EF4-FFF2-40B4-BE49-F238E27FC236}">
                          <a16:creationId xmlns:a16="http://schemas.microsoft.com/office/drawing/2014/main" id="{CE9A4CD5-5913-D047-9C50-FBDD2CB00F5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17634" y="1201592"/>
                      <a:ext cx="288032" cy="288032"/>
                    </a:xfrm>
                    <a:prstGeom prst="ellipse">
                      <a:avLst/>
                    </a:prstGeom>
                    <a:solidFill>
                      <a:srgbClr val="FFC00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R" altLang="en-US"/>
                    </a:p>
                  </p:txBody>
                </p:sp>
                <p:sp>
                  <p:nvSpPr>
                    <p:cNvPr id="260" name="타원 259">
                      <a:extLst>
                        <a:ext uri="{FF2B5EF4-FFF2-40B4-BE49-F238E27FC236}">
                          <a16:creationId xmlns:a16="http://schemas.microsoft.com/office/drawing/2014/main" id="{F5479C3D-795A-814C-8742-B37A764B15A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17634" y="1522844"/>
                      <a:ext cx="288032" cy="288032"/>
                    </a:xfrm>
                    <a:prstGeom prst="ellipse">
                      <a:avLst/>
                    </a:prstGeom>
                    <a:solidFill>
                      <a:srgbClr val="FFC00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R" altLang="en-US"/>
                    </a:p>
                  </p:txBody>
                </p:sp>
                <p:sp>
                  <p:nvSpPr>
                    <p:cNvPr id="261" name="타원 260">
                      <a:extLst>
                        <a:ext uri="{FF2B5EF4-FFF2-40B4-BE49-F238E27FC236}">
                          <a16:creationId xmlns:a16="http://schemas.microsoft.com/office/drawing/2014/main" id="{110CE9F0-AED7-614C-B517-7CF4C64F3F0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17634" y="1835849"/>
                      <a:ext cx="288032" cy="288032"/>
                    </a:xfrm>
                    <a:prstGeom prst="ellipse">
                      <a:avLst/>
                    </a:prstGeom>
                    <a:solidFill>
                      <a:srgbClr val="FFC00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R" altLang="en-US"/>
                    </a:p>
                  </p:txBody>
                </p:sp>
                <p:sp>
                  <p:nvSpPr>
                    <p:cNvPr id="262" name="타원 261">
                      <a:extLst>
                        <a:ext uri="{FF2B5EF4-FFF2-40B4-BE49-F238E27FC236}">
                          <a16:creationId xmlns:a16="http://schemas.microsoft.com/office/drawing/2014/main" id="{DA293E25-FC21-A642-B973-90BCEE00F30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17634" y="2142890"/>
                      <a:ext cx="288032" cy="288032"/>
                    </a:xfrm>
                    <a:prstGeom prst="ellipse">
                      <a:avLst/>
                    </a:prstGeom>
                    <a:solidFill>
                      <a:srgbClr val="FFC00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R" altLang="en-US"/>
                    </a:p>
                  </p:txBody>
                </p:sp>
                <p:sp>
                  <p:nvSpPr>
                    <p:cNvPr id="263" name="타원 262">
                      <a:extLst>
                        <a:ext uri="{FF2B5EF4-FFF2-40B4-BE49-F238E27FC236}">
                          <a16:creationId xmlns:a16="http://schemas.microsoft.com/office/drawing/2014/main" id="{57653CF7-E2E2-354E-8700-414BC2EA0B6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17634" y="2443374"/>
                      <a:ext cx="288032" cy="288032"/>
                    </a:xfrm>
                    <a:prstGeom prst="ellipse">
                      <a:avLst/>
                    </a:prstGeom>
                    <a:solidFill>
                      <a:srgbClr val="FFC00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R" altLang="en-US"/>
                    </a:p>
                  </p:txBody>
                </p:sp>
                <p:sp>
                  <p:nvSpPr>
                    <p:cNvPr id="264" name="타원 263">
                      <a:extLst>
                        <a:ext uri="{FF2B5EF4-FFF2-40B4-BE49-F238E27FC236}">
                          <a16:creationId xmlns:a16="http://schemas.microsoft.com/office/drawing/2014/main" id="{D35BE102-8A57-B64C-A413-E76F65E8638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17255" y="2746064"/>
                      <a:ext cx="288032" cy="288032"/>
                    </a:xfrm>
                    <a:prstGeom prst="ellipse">
                      <a:avLst/>
                    </a:prstGeom>
                    <a:solidFill>
                      <a:srgbClr val="FFC00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R" altLang="en-US"/>
                    </a:p>
                  </p:txBody>
                </p:sp>
                <p:sp>
                  <p:nvSpPr>
                    <p:cNvPr id="265" name="타원 264">
                      <a:extLst>
                        <a:ext uri="{FF2B5EF4-FFF2-40B4-BE49-F238E27FC236}">
                          <a16:creationId xmlns:a16="http://schemas.microsoft.com/office/drawing/2014/main" id="{2884DC4C-0B26-534E-A03E-A57ED19B478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17255" y="3053105"/>
                      <a:ext cx="288032" cy="288032"/>
                    </a:xfrm>
                    <a:prstGeom prst="ellipse">
                      <a:avLst/>
                    </a:prstGeom>
                    <a:solidFill>
                      <a:srgbClr val="FFC00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R" altLang="en-US"/>
                    </a:p>
                  </p:txBody>
                </p:sp>
                <p:sp>
                  <p:nvSpPr>
                    <p:cNvPr id="266" name="TextBox 265">
                      <a:extLst>
                        <a:ext uri="{FF2B5EF4-FFF2-40B4-BE49-F238E27FC236}">
                          <a16:creationId xmlns:a16="http://schemas.microsoft.com/office/drawing/2014/main" id="{A6892386-BC7A-5940-80C6-894BFD6986F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100189" y="1253952"/>
                      <a:ext cx="383579" cy="2308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r"/>
                      <a:r>
                        <a:rPr kumimoji="1" lang="en-US" altLang="ko-KR" sz="900" b="1"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you</a:t>
                      </a:r>
                      <a:endParaRPr kumimoji="1" lang="ko-KR" altLang="en-US" sz="900" b="1">
                        <a:latin typeface="NanumSquare" panose="020B0600000101010101" pitchFamily="34" charset="-127"/>
                        <a:ea typeface="NanumSquare" panose="020B0600000101010101" pitchFamily="34" charset="-127"/>
                      </a:endParaRPr>
                    </a:p>
                  </p:txBody>
                </p:sp>
                <p:sp>
                  <p:nvSpPr>
                    <p:cNvPr id="267" name="TextBox 266">
                      <a:extLst>
                        <a:ext uri="{FF2B5EF4-FFF2-40B4-BE49-F238E27FC236}">
                          <a16:creationId xmlns:a16="http://schemas.microsoft.com/office/drawing/2014/main" id="{0FBC0894-84B5-D34D-A129-44EF56304F1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100189" y="1548152"/>
                      <a:ext cx="383579" cy="2308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r"/>
                      <a:r>
                        <a:rPr kumimoji="1" lang="en-US" altLang="ko-KR" sz="900" b="1"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say</a:t>
                      </a:r>
                      <a:endParaRPr kumimoji="1" lang="ko-KR" altLang="en-US" sz="900" b="1">
                        <a:latin typeface="NanumSquare" panose="020B0600000101010101" pitchFamily="34" charset="-127"/>
                        <a:ea typeface="NanumSquare" panose="020B0600000101010101" pitchFamily="34" charset="-127"/>
                      </a:endParaRPr>
                    </a:p>
                  </p:txBody>
                </p:sp>
                <p:sp>
                  <p:nvSpPr>
                    <p:cNvPr id="268" name="TextBox 267">
                      <a:extLst>
                        <a:ext uri="{FF2B5EF4-FFF2-40B4-BE49-F238E27FC236}">
                          <a16:creationId xmlns:a16="http://schemas.microsoft.com/office/drawing/2014/main" id="{404FDBD4-2B84-C14B-BF3B-63F56458D01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835696" y="1845780"/>
                      <a:ext cx="648071" cy="2308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r"/>
                      <a:r>
                        <a:rPr kumimoji="1" lang="en-US" altLang="ko-KR" sz="900" b="1"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goodbye</a:t>
                      </a:r>
                      <a:endParaRPr kumimoji="1" lang="ko-KR" altLang="en-US" sz="900" b="1">
                        <a:latin typeface="NanumSquare" panose="020B0600000101010101" pitchFamily="34" charset="-127"/>
                        <a:ea typeface="NanumSquare" panose="020B0600000101010101" pitchFamily="34" charset="-127"/>
                      </a:endParaRPr>
                    </a:p>
                  </p:txBody>
                </p:sp>
                <p:sp>
                  <p:nvSpPr>
                    <p:cNvPr id="269" name="TextBox 268">
                      <a:extLst>
                        <a:ext uri="{FF2B5EF4-FFF2-40B4-BE49-F238E27FC236}">
                          <a16:creationId xmlns:a16="http://schemas.microsoft.com/office/drawing/2014/main" id="{4BD6ED1E-7CFC-E44D-844A-D8CB14F1421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835695" y="2157044"/>
                      <a:ext cx="648071" cy="2308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r"/>
                      <a:r>
                        <a:rPr kumimoji="1" lang="en-US" altLang="ko-KR" sz="900" b="1"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and</a:t>
                      </a:r>
                      <a:endParaRPr kumimoji="1" lang="ko-KR" altLang="en-US" sz="900" b="1">
                        <a:latin typeface="NanumSquare" panose="020B0600000101010101" pitchFamily="34" charset="-127"/>
                        <a:ea typeface="NanumSquare" panose="020B0600000101010101" pitchFamily="34" charset="-127"/>
                      </a:endParaRPr>
                    </a:p>
                  </p:txBody>
                </p:sp>
                <p:sp>
                  <p:nvSpPr>
                    <p:cNvPr id="270" name="TextBox 269">
                      <a:extLst>
                        <a:ext uri="{FF2B5EF4-FFF2-40B4-BE49-F238E27FC236}">
                          <a16:creationId xmlns:a16="http://schemas.microsoft.com/office/drawing/2014/main" id="{04B88B05-C8A0-DD41-B9C2-454468CB59D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835694" y="2454659"/>
                      <a:ext cx="648071" cy="2308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r"/>
                      <a:r>
                        <a:rPr kumimoji="1" lang="en-US" altLang="ko-KR" sz="900" b="1"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I</a:t>
                      </a:r>
                      <a:endParaRPr kumimoji="1" lang="ko-KR" altLang="en-US" sz="900" b="1">
                        <a:latin typeface="NanumSquare" panose="020B0600000101010101" pitchFamily="34" charset="-127"/>
                        <a:ea typeface="NanumSquare" panose="020B0600000101010101" pitchFamily="34" charset="-127"/>
                      </a:endParaRPr>
                    </a:p>
                  </p:txBody>
                </p:sp>
                <p:sp>
                  <p:nvSpPr>
                    <p:cNvPr id="271" name="TextBox 270">
                      <a:extLst>
                        <a:ext uri="{FF2B5EF4-FFF2-40B4-BE49-F238E27FC236}">
                          <a16:creationId xmlns:a16="http://schemas.microsoft.com/office/drawing/2014/main" id="{628F0902-8CC6-4747-9483-1AD40162A1C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835693" y="2765923"/>
                      <a:ext cx="648071" cy="2308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r"/>
                      <a:r>
                        <a:rPr kumimoji="1" lang="en-US" altLang="ko-KR" sz="900" b="1"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hello</a:t>
                      </a:r>
                      <a:endParaRPr kumimoji="1" lang="ko-KR" altLang="en-US" sz="900" b="1">
                        <a:latin typeface="NanumSquare" panose="020B0600000101010101" pitchFamily="34" charset="-127"/>
                        <a:ea typeface="NanumSquare" panose="020B0600000101010101" pitchFamily="34" charset="-127"/>
                      </a:endParaRPr>
                    </a:p>
                  </p:txBody>
                </p:sp>
                <p:sp>
                  <p:nvSpPr>
                    <p:cNvPr id="272" name="TextBox 271">
                      <a:extLst>
                        <a:ext uri="{FF2B5EF4-FFF2-40B4-BE49-F238E27FC236}">
                          <a16:creationId xmlns:a16="http://schemas.microsoft.com/office/drawing/2014/main" id="{6C3837CE-AE81-A747-AE42-7DFB3D034DE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835692" y="3098817"/>
                      <a:ext cx="648071" cy="2308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r"/>
                      <a:r>
                        <a:rPr kumimoji="1" lang="en-US" altLang="ko-KR" sz="900" b="1"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.</a:t>
                      </a:r>
                      <a:endParaRPr kumimoji="1" lang="ko-KR" altLang="en-US" sz="900" b="1">
                        <a:latin typeface="NanumSquare" panose="020B0600000101010101" pitchFamily="34" charset="-127"/>
                        <a:ea typeface="NanumSquare" panose="020B0600000101010101" pitchFamily="34" charset="-127"/>
                      </a:endParaRPr>
                    </a:p>
                  </p:txBody>
                </p:sp>
              </p:grpSp>
              <p:cxnSp>
                <p:nvCxnSpPr>
                  <p:cNvPr id="252" name="직선 연결선[R] 251">
                    <a:extLst>
                      <a:ext uri="{FF2B5EF4-FFF2-40B4-BE49-F238E27FC236}">
                        <a16:creationId xmlns:a16="http://schemas.microsoft.com/office/drawing/2014/main" id="{5FD9F0AF-C04E-694B-AEDC-FF7444993A53}"/>
                      </a:ext>
                    </a:extLst>
                  </p:cNvPr>
                  <p:cNvCxnSpPr>
                    <a:cxnSpLocks/>
                    <a:stCxn id="266" idx="3"/>
                  </p:cNvCxnSpPr>
                  <p:nvPr/>
                </p:nvCxnSpPr>
                <p:spPr>
                  <a:xfrm>
                    <a:off x="2483768" y="1369368"/>
                    <a:ext cx="288032" cy="0"/>
                  </a:xfrm>
                  <a:prstGeom prst="line">
                    <a:avLst/>
                  </a:prstGeom>
                  <a:ln>
                    <a:prstDash val="sys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3" name="직선 연결선[R] 252">
                    <a:extLst>
                      <a:ext uri="{FF2B5EF4-FFF2-40B4-BE49-F238E27FC236}">
                        <a16:creationId xmlns:a16="http://schemas.microsoft.com/office/drawing/2014/main" id="{D11AAAB8-90C6-C94F-AAC2-6AC5ECBA816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83768" y="1663568"/>
                    <a:ext cx="288032" cy="0"/>
                  </a:xfrm>
                  <a:prstGeom prst="line">
                    <a:avLst/>
                  </a:prstGeom>
                  <a:ln>
                    <a:prstDash val="sys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4" name="직선 연결선[R] 253">
                    <a:extLst>
                      <a:ext uri="{FF2B5EF4-FFF2-40B4-BE49-F238E27FC236}">
                        <a16:creationId xmlns:a16="http://schemas.microsoft.com/office/drawing/2014/main" id="{954C8D17-EE7E-A64F-BF17-83B2A380B88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83768" y="1958964"/>
                    <a:ext cx="288032" cy="0"/>
                  </a:xfrm>
                  <a:prstGeom prst="line">
                    <a:avLst/>
                  </a:prstGeom>
                  <a:ln>
                    <a:prstDash val="sys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5" name="직선 연결선[R] 254">
                    <a:extLst>
                      <a:ext uri="{FF2B5EF4-FFF2-40B4-BE49-F238E27FC236}">
                        <a16:creationId xmlns:a16="http://schemas.microsoft.com/office/drawing/2014/main" id="{7B00DCD7-92CE-BE4D-88C6-CA6AF8378AF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83768" y="2270228"/>
                    <a:ext cx="288032" cy="0"/>
                  </a:xfrm>
                  <a:prstGeom prst="line">
                    <a:avLst/>
                  </a:prstGeom>
                  <a:ln>
                    <a:prstDash val="sys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6" name="직선 연결선[R] 255">
                    <a:extLst>
                      <a:ext uri="{FF2B5EF4-FFF2-40B4-BE49-F238E27FC236}">
                        <a16:creationId xmlns:a16="http://schemas.microsoft.com/office/drawing/2014/main" id="{D3110815-7053-654F-A0DC-E523EA9224D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83763" y="2559605"/>
                    <a:ext cx="288032" cy="0"/>
                  </a:xfrm>
                  <a:prstGeom prst="line">
                    <a:avLst/>
                  </a:prstGeom>
                  <a:ln>
                    <a:prstDash val="sys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7" name="직선 연결선[R] 256">
                    <a:extLst>
                      <a:ext uri="{FF2B5EF4-FFF2-40B4-BE49-F238E27FC236}">
                        <a16:creationId xmlns:a16="http://schemas.microsoft.com/office/drawing/2014/main" id="{B13F248D-79B8-644F-ABF4-E6B76D8F124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96033" y="2854393"/>
                    <a:ext cx="288032" cy="0"/>
                  </a:xfrm>
                  <a:prstGeom prst="line">
                    <a:avLst/>
                  </a:prstGeom>
                  <a:ln>
                    <a:prstDash val="sys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8" name="직선 연결선[R] 257">
                    <a:extLst>
                      <a:ext uri="{FF2B5EF4-FFF2-40B4-BE49-F238E27FC236}">
                        <a16:creationId xmlns:a16="http://schemas.microsoft.com/office/drawing/2014/main" id="{3EEB31DA-3648-DD46-B6A7-367DB851D7C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79558" y="3197121"/>
                    <a:ext cx="288032" cy="0"/>
                  </a:xfrm>
                  <a:prstGeom prst="line">
                    <a:avLst/>
                  </a:prstGeom>
                  <a:ln>
                    <a:prstDash val="sys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250" name="직사각형 249">
                  <a:extLst>
                    <a:ext uri="{FF2B5EF4-FFF2-40B4-BE49-F238E27FC236}">
                      <a16:creationId xmlns:a16="http://schemas.microsoft.com/office/drawing/2014/main" id="{C62C4012-81BA-7647-A59E-67E0D476909E}"/>
                    </a:ext>
                  </a:extLst>
                </p:cNvPr>
                <p:cNvSpPr/>
                <p:nvPr/>
              </p:nvSpPr>
              <p:spPr>
                <a:xfrm>
                  <a:off x="5623586" y="1121744"/>
                  <a:ext cx="442258" cy="2253219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</p:grpSp>
          <p:sp>
            <p:nvSpPr>
              <p:cNvPr id="217" name="직사각형 216">
                <a:extLst>
                  <a:ext uri="{FF2B5EF4-FFF2-40B4-BE49-F238E27FC236}">
                    <a16:creationId xmlns:a16="http://schemas.microsoft.com/office/drawing/2014/main" id="{F3617393-5415-2542-9D30-1493E95F9D89}"/>
                  </a:ext>
                </a:extLst>
              </p:cNvPr>
              <p:cNvSpPr/>
              <p:nvPr/>
            </p:nvSpPr>
            <p:spPr>
              <a:xfrm>
                <a:off x="8922871" y="1121743"/>
                <a:ext cx="442258" cy="225321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cxnSp>
            <p:nvCxnSpPr>
              <p:cNvPr id="218" name="직선 연결선[R] 217">
                <a:extLst>
                  <a:ext uri="{FF2B5EF4-FFF2-40B4-BE49-F238E27FC236}">
                    <a16:creationId xmlns:a16="http://schemas.microsoft.com/office/drawing/2014/main" id="{965C73A4-43BD-FD4E-83F1-238FF42E5E2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45188" y="882459"/>
                <a:ext cx="1204159" cy="87653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9" name="직사각형 218">
                <a:extLst>
                  <a:ext uri="{FF2B5EF4-FFF2-40B4-BE49-F238E27FC236}">
                    <a16:creationId xmlns:a16="http://schemas.microsoft.com/office/drawing/2014/main" id="{AA28D6E0-F849-174A-A7DA-F26D345AFF19}"/>
                  </a:ext>
                </a:extLst>
              </p:cNvPr>
              <p:cNvSpPr/>
              <p:nvPr/>
            </p:nvSpPr>
            <p:spPr>
              <a:xfrm>
                <a:off x="7258627" y="1758996"/>
                <a:ext cx="442258" cy="106249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cxnSp>
            <p:nvCxnSpPr>
              <p:cNvPr id="220" name="직선 연결선[R] 219">
                <a:extLst>
                  <a:ext uri="{FF2B5EF4-FFF2-40B4-BE49-F238E27FC236}">
                    <a16:creationId xmlns:a16="http://schemas.microsoft.com/office/drawing/2014/main" id="{44584B09-84C5-284A-AAAC-47BB1A0756E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43433" y="2631973"/>
                <a:ext cx="1223242" cy="18702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직선 연결선[R] 220">
                <a:extLst>
                  <a:ext uri="{FF2B5EF4-FFF2-40B4-BE49-F238E27FC236}">
                    <a16:creationId xmlns:a16="http://schemas.microsoft.com/office/drawing/2014/main" id="{18509D55-53B1-B441-A6E3-72B31A496A8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030248" y="1758997"/>
                <a:ext cx="1228000" cy="98895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직선 연결선[R] 221">
                <a:extLst>
                  <a:ext uri="{FF2B5EF4-FFF2-40B4-BE49-F238E27FC236}">
                    <a16:creationId xmlns:a16="http://schemas.microsoft.com/office/drawing/2014/main" id="{E45468FC-184F-C84B-AB60-D8AB8756DC8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053147" y="2819002"/>
                <a:ext cx="1205480" cy="170722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23" name="그룹 222">
                <a:extLst>
                  <a:ext uri="{FF2B5EF4-FFF2-40B4-BE49-F238E27FC236}">
                    <a16:creationId xmlns:a16="http://schemas.microsoft.com/office/drawing/2014/main" id="{CC09A1A2-2EB2-4E46-9288-F3A0E5C2D03A}"/>
                  </a:ext>
                </a:extLst>
              </p:cNvPr>
              <p:cNvGrpSpPr/>
              <p:nvPr/>
            </p:nvGrpSpPr>
            <p:grpSpPr>
              <a:xfrm>
                <a:off x="4694881" y="2719192"/>
                <a:ext cx="1345622" cy="1787564"/>
                <a:chOff x="4720222" y="1121744"/>
                <a:chExt cx="1345622" cy="2253219"/>
              </a:xfrm>
            </p:grpSpPr>
            <p:grpSp>
              <p:nvGrpSpPr>
                <p:cNvPr id="225" name="그룹 224">
                  <a:extLst>
                    <a:ext uri="{FF2B5EF4-FFF2-40B4-BE49-F238E27FC236}">
                      <a16:creationId xmlns:a16="http://schemas.microsoft.com/office/drawing/2014/main" id="{751775B3-8C3D-8340-A794-A25659BB676E}"/>
                    </a:ext>
                  </a:extLst>
                </p:cNvPr>
                <p:cNvGrpSpPr/>
                <p:nvPr/>
              </p:nvGrpSpPr>
              <p:grpSpPr>
                <a:xfrm>
                  <a:off x="4720222" y="1168692"/>
                  <a:ext cx="1269974" cy="2139545"/>
                  <a:chOff x="1835692" y="1201592"/>
                  <a:chExt cx="1269974" cy="2139545"/>
                </a:xfrm>
              </p:grpSpPr>
              <p:grpSp>
                <p:nvGrpSpPr>
                  <p:cNvPr id="227" name="그룹 226">
                    <a:extLst>
                      <a:ext uri="{FF2B5EF4-FFF2-40B4-BE49-F238E27FC236}">
                        <a16:creationId xmlns:a16="http://schemas.microsoft.com/office/drawing/2014/main" id="{69B4A716-1A09-4A42-87E8-7EBB62D245FA}"/>
                      </a:ext>
                    </a:extLst>
                  </p:cNvPr>
                  <p:cNvGrpSpPr/>
                  <p:nvPr/>
                </p:nvGrpSpPr>
                <p:grpSpPr>
                  <a:xfrm>
                    <a:off x="1835692" y="1201592"/>
                    <a:ext cx="1269974" cy="2139545"/>
                    <a:chOff x="1835692" y="1201592"/>
                    <a:chExt cx="1269974" cy="2139545"/>
                  </a:xfrm>
                </p:grpSpPr>
                <p:sp>
                  <p:nvSpPr>
                    <p:cNvPr id="235" name="타원 234">
                      <a:extLst>
                        <a:ext uri="{FF2B5EF4-FFF2-40B4-BE49-F238E27FC236}">
                          <a16:creationId xmlns:a16="http://schemas.microsoft.com/office/drawing/2014/main" id="{FA320CA9-3392-D14D-A606-55327CD3A79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17634" y="1201592"/>
                      <a:ext cx="288032" cy="288032"/>
                    </a:xfrm>
                    <a:prstGeom prst="ellipse">
                      <a:avLst/>
                    </a:prstGeom>
                    <a:solidFill>
                      <a:srgbClr val="FFC00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R" altLang="en-US"/>
                    </a:p>
                  </p:txBody>
                </p:sp>
                <p:sp>
                  <p:nvSpPr>
                    <p:cNvPr id="236" name="타원 235">
                      <a:extLst>
                        <a:ext uri="{FF2B5EF4-FFF2-40B4-BE49-F238E27FC236}">
                          <a16:creationId xmlns:a16="http://schemas.microsoft.com/office/drawing/2014/main" id="{BB6CF2A8-60DC-ED41-BBC6-E41C91C7DF5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17634" y="1522844"/>
                      <a:ext cx="288032" cy="288032"/>
                    </a:xfrm>
                    <a:prstGeom prst="ellipse">
                      <a:avLst/>
                    </a:prstGeom>
                    <a:solidFill>
                      <a:srgbClr val="FFC00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R" altLang="en-US"/>
                    </a:p>
                  </p:txBody>
                </p:sp>
                <p:sp>
                  <p:nvSpPr>
                    <p:cNvPr id="237" name="타원 236">
                      <a:extLst>
                        <a:ext uri="{FF2B5EF4-FFF2-40B4-BE49-F238E27FC236}">
                          <a16:creationId xmlns:a16="http://schemas.microsoft.com/office/drawing/2014/main" id="{14E3E718-7530-4943-92E6-D2AEAAC8AE3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17634" y="1835849"/>
                      <a:ext cx="288032" cy="288032"/>
                    </a:xfrm>
                    <a:prstGeom prst="ellipse">
                      <a:avLst/>
                    </a:prstGeom>
                    <a:solidFill>
                      <a:srgbClr val="FFC00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R" altLang="en-US"/>
                    </a:p>
                  </p:txBody>
                </p:sp>
                <p:sp>
                  <p:nvSpPr>
                    <p:cNvPr id="238" name="타원 237">
                      <a:extLst>
                        <a:ext uri="{FF2B5EF4-FFF2-40B4-BE49-F238E27FC236}">
                          <a16:creationId xmlns:a16="http://schemas.microsoft.com/office/drawing/2014/main" id="{B2B8A9D3-DE5E-994C-A641-7C946E37621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17634" y="2142890"/>
                      <a:ext cx="288032" cy="288032"/>
                    </a:xfrm>
                    <a:prstGeom prst="ellipse">
                      <a:avLst/>
                    </a:prstGeom>
                    <a:solidFill>
                      <a:srgbClr val="FFC00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R" altLang="en-US"/>
                    </a:p>
                  </p:txBody>
                </p:sp>
                <p:sp>
                  <p:nvSpPr>
                    <p:cNvPr id="239" name="타원 238">
                      <a:extLst>
                        <a:ext uri="{FF2B5EF4-FFF2-40B4-BE49-F238E27FC236}">
                          <a16:creationId xmlns:a16="http://schemas.microsoft.com/office/drawing/2014/main" id="{BC3B004B-3677-9048-8127-9FC413FAB35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17634" y="2443374"/>
                      <a:ext cx="288032" cy="288032"/>
                    </a:xfrm>
                    <a:prstGeom prst="ellipse">
                      <a:avLst/>
                    </a:prstGeom>
                    <a:solidFill>
                      <a:srgbClr val="FFC00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R" altLang="en-US"/>
                    </a:p>
                  </p:txBody>
                </p:sp>
                <p:sp>
                  <p:nvSpPr>
                    <p:cNvPr id="240" name="타원 239">
                      <a:extLst>
                        <a:ext uri="{FF2B5EF4-FFF2-40B4-BE49-F238E27FC236}">
                          <a16:creationId xmlns:a16="http://schemas.microsoft.com/office/drawing/2014/main" id="{72F720D3-9E25-D942-94DD-E46BF77C7E3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17255" y="2746064"/>
                      <a:ext cx="288032" cy="288032"/>
                    </a:xfrm>
                    <a:prstGeom prst="ellipse">
                      <a:avLst/>
                    </a:prstGeom>
                    <a:solidFill>
                      <a:srgbClr val="FFC00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R" altLang="en-US"/>
                    </a:p>
                  </p:txBody>
                </p:sp>
                <p:sp>
                  <p:nvSpPr>
                    <p:cNvPr id="241" name="타원 240">
                      <a:extLst>
                        <a:ext uri="{FF2B5EF4-FFF2-40B4-BE49-F238E27FC236}">
                          <a16:creationId xmlns:a16="http://schemas.microsoft.com/office/drawing/2014/main" id="{2D10F201-C3B4-E945-8183-DF28FAD18DC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17255" y="3053105"/>
                      <a:ext cx="288032" cy="288032"/>
                    </a:xfrm>
                    <a:prstGeom prst="ellipse">
                      <a:avLst/>
                    </a:prstGeom>
                    <a:solidFill>
                      <a:srgbClr val="FFC00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R" altLang="en-US"/>
                    </a:p>
                  </p:txBody>
                </p:sp>
                <p:sp>
                  <p:nvSpPr>
                    <p:cNvPr id="242" name="TextBox 241">
                      <a:extLst>
                        <a:ext uri="{FF2B5EF4-FFF2-40B4-BE49-F238E27FC236}">
                          <a16:creationId xmlns:a16="http://schemas.microsoft.com/office/drawing/2014/main" id="{AE242B99-BBE2-694D-806C-96CC32266C6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100189" y="1253952"/>
                      <a:ext cx="383579" cy="2308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r"/>
                      <a:r>
                        <a:rPr kumimoji="1" lang="en-US" altLang="ko-KR" sz="900" b="1"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you</a:t>
                      </a:r>
                      <a:endParaRPr kumimoji="1" lang="ko-KR" altLang="en-US" sz="900" b="1">
                        <a:latin typeface="NanumSquare" panose="020B0600000101010101" pitchFamily="34" charset="-127"/>
                        <a:ea typeface="NanumSquare" panose="020B0600000101010101" pitchFamily="34" charset="-127"/>
                      </a:endParaRPr>
                    </a:p>
                  </p:txBody>
                </p:sp>
                <p:sp>
                  <p:nvSpPr>
                    <p:cNvPr id="243" name="TextBox 242">
                      <a:extLst>
                        <a:ext uri="{FF2B5EF4-FFF2-40B4-BE49-F238E27FC236}">
                          <a16:creationId xmlns:a16="http://schemas.microsoft.com/office/drawing/2014/main" id="{A0C6697D-AB1A-1044-B200-E48FE7C235F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100189" y="1548152"/>
                      <a:ext cx="383579" cy="2308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r"/>
                      <a:r>
                        <a:rPr kumimoji="1" lang="en-US" altLang="ko-KR" sz="900" b="1"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say</a:t>
                      </a:r>
                      <a:endParaRPr kumimoji="1" lang="ko-KR" altLang="en-US" sz="900" b="1">
                        <a:latin typeface="NanumSquare" panose="020B0600000101010101" pitchFamily="34" charset="-127"/>
                        <a:ea typeface="NanumSquare" panose="020B0600000101010101" pitchFamily="34" charset="-127"/>
                      </a:endParaRPr>
                    </a:p>
                  </p:txBody>
                </p:sp>
                <p:sp>
                  <p:nvSpPr>
                    <p:cNvPr id="244" name="TextBox 243">
                      <a:extLst>
                        <a:ext uri="{FF2B5EF4-FFF2-40B4-BE49-F238E27FC236}">
                          <a16:creationId xmlns:a16="http://schemas.microsoft.com/office/drawing/2014/main" id="{17599D0A-44CB-D949-89D9-FB1CAA81DD3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835696" y="1845780"/>
                      <a:ext cx="648071" cy="2308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r"/>
                      <a:r>
                        <a:rPr kumimoji="1" lang="en-US" altLang="ko-KR" sz="900" b="1"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goodbye</a:t>
                      </a:r>
                      <a:endParaRPr kumimoji="1" lang="ko-KR" altLang="en-US" sz="900" b="1">
                        <a:latin typeface="NanumSquare" panose="020B0600000101010101" pitchFamily="34" charset="-127"/>
                        <a:ea typeface="NanumSquare" panose="020B0600000101010101" pitchFamily="34" charset="-127"/>
                      </a:endParaRPr>
                    </a:p>
                  </p:txBody>
                </p:sp>
                <p:sp>
                  <p:nvSpPr>
                    <p:cNvPr id="245" name="TextBox 244">
                      <a:extLst>
                        <a:ext uri="{FF2B5EF4-FFF2-40B4-BE49-F238E27FC236}">
                          <a16:creationId xmlns:a16="http://schemas.microsoft.com/office/drawing/2014/main" id="{7BF424DF-7E0D-3D43-9DE4-BA276076564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835695" y="2157044"/>
                      <a:ext cx="648071" cy="2308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r"/>
                      <a:r>
                        <a:rPr kumimoji="1" lang="en-US" altLang="ko-KR" sz="900" b="1"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and</a:t>
                      </a:r>
                      <a:endParaRPr kumimoji="1" lang="ko-KR" altLang="en-US" sz="900" b="1">
                        <a:latin typeface="NanumSquare" panose="020B0600000101010101" pitchFamily="34" charset="-127"/>
                        <a:ea typeface="NanumSquare" panose="020B0600000101010101" pitchFamily="34" charset="-127"/>
                      </a:endParaRPr>
                    </a:p>
                  </p:txBody>
                </p:sp>
                <p:sp>
                  <p:nvSpPr>
                    <p:cNvPr id="246" name="TextBox 245">
                      <a:extLst>
                        <a:ext uri="{FF2B5EF4-FFF2-40B4-BE49-F238E27FC236}">
                          <a16:creationId xmlns:a16="http://schemas.microsoft.com/office/drawing/2014/main" id="{AFA90667-BF0E-8A40-A63B-7648540A619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835694" y="2454659"/>
                      <a:ext cx="648071" cy="2308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r"/>
                      <a:r>
                        <a:rPr kumimoji="1" lang="en-US" altLang="ko-KR" sz="900" b="1"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I</a:t>
                      </a:r>
                      <a:endParaRPr kumimoji="1" lang="ko-KR" altLang="en-US" sz="900" b="1">
                        <a:latin typeface="NanumSquare" panose="020B0600000101010101" pitchFamily="34" charset="-127"/>
                        <a:ea typeface="NanumSquare" panose="020B0600000101010101" pitchFamily="34" charset="-127"/>
                      </a:endParaRPr>
                    </a:p>
                  </p:txBody>
                </p:sp>
                <p:sp>
                  <p:nvSpPr>
                    <p:cNvPr id="247" name="TextBox 246">
                      <a:extLst>
                        <a:ext uri="{FF2B5EF4-FFF2-40B4-BE49-F238E27FC236}">
                          <a16:creationId xmlns:a16="http://schemas.microsoft.com/office/drawing/2014/main" id="{DB135B3E-2EEC-734C-A1D4-A88EE8DEDCA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835693" y="2765923"/>
                      <a:ext cx="648071" cy="2308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r"/>
                      <a:r>
                        <a:rPr kumimoji="1" lang="en-US" altLang="ko-KR" sz="900" b="1"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hello</a:t>
                      </a:r>
                      <a:endParaRPr kumimoji="1" lang="ko-KR" altLang="en-US" sz="900" b="1">
                        <a:latin typeface="NanumSquare" panose="020B0600000101010101" pitchFamily="34" charset="-127"/>
                        <a:ea typeface="NanumSquare" panose="020B0600000101010101" pitchFamily="34" charset="-127"/>
                      </a:endParaRPr>
                    </a:p>
                  </p:txBody>
                </p:sp>
                <p:sp>
                  <p:nvSpPr>
                    <p:cNvPr id="248" name="TextBox 247">
                      <a:extLst>
                        <a:ext uri="{FF2B5EF4-FFF2-40B4-BE49-F238E27FC236}">
                          <a16:creationId xmlns:a16="http://schemas.microsoft.com/office/drawing/2014/main" id="{10DD0EB4-C753-E94F-8F3C-2F15C47F699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835692" y="3098817"/>
                      <a:ext cx="648071" cy="2308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r"/>
                      <a:r>
                        <a:rPr kumimoji="1" lang="en-US" altLang="ko-KR" sz="900" b="1"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.</a:t>
                      </a:r>
                      <a:endParaRPr kumimoji="1" lang="ko-KR" altLang="en-US" sz="900" b="1">
                        <a:latin typeface="NanumSquare" panose="020B0600000101010101" pitchFamily="34" charset="-127"/>
                        <a:ea typeface="NanumSquare" panose="020B0600000101010101" pitchFamily="34" charset="-127"/>
                      </a:endParaRPr>
                    </a:p>
                  </p:txBody>
                </p:sp>
              </p:grpSp>
              <p:cxnSp>
                <p:nvCxnSpPr>
                  <p:cNvPr id="228" name="직선 연결선[R] 227">
                    <a:extLst>
                      <a:ext uri="{FF2B5EF4-FFF2-40B4-BE49-F238E27FC236}">
                        <a16:creationId xmlns:a16="http://schemas.microsoft.com/office/drawing/2014/main" id="{28BF36C7-1043-5744-8336-F8AA9EF111AA}"/>
                      </a:ext>
                    </a:extLst>
                  </p:cNvPr>
                  <p:cNvCxnSpPr>
                    <a:cxnSpLocks/>
                    <a:stCxn id="242" idx="3"/>
                  </p:cNvCxnSpPr>
                  <p:nvPr/>
                </p:nvCxnSpPr>
                <p:spPr>
                  <a:xfrm>
                    <a:off x="2483768" y="1369368"/>
                    <a:ext cx="288032" cy="0"/>
                  </a:xfrm>
                  <a:prstGeom prst="line">
                    <a:avLst/>
                  </a:prstGeom>
                  <a:ln>
                    <a:prstDash val="sys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9" name="직선 연결선[R] 228">
                    <a:extLst>
                      <a:ext uri="{FF2B5EF4-FFF2-40B4-BE49-F238E27FC236}">
                        <a16:creationId xmlns:a16="http://schemas.microsoft.com/office/drawing/2014/main" id="{CC30ACAF-F3E6-2E42-B7BB-C3A6B01510A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83768" y="1663568"/>
                    <a:ext cx="288032" cy="0"/>
                  </a:xfrm>
                  <a:prstGeom prst="line">
                    <a:avLst/>
                  </a:prstGeom>
                  <a:ln>
                    <a:prstDash val="sys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0" name="직선 연결선[R] 229">
                    <a:extLst>
                      <a:ext uri="{FF2B5EF4-FFF2-40B4-BE49-F238E27FC236}">
                        <a16:creationId xmlns:a16="http://schemas.microsoft.com/office/drawing/2014/main" id="{BF1CA28A-45C3-AE43-B12D-AEF5F4AA6B8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83768" y="1958964"/>
                    <a:ext cx="288032" cy="0"/>
                  </a:xfrm>
                  <a:prstGeom prst="line">
                    <a:avLst/>
                  </a:prstGeom>
                  <a:ln>
                    <a:prstDash val="sys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1" name="직선 연결선[R] 230">
                    <a:extLst>
                      <a:ext uri="{FF2B5EF4-FFF2-40B4-BE49-F238E27FC236}">
                        <a16:creationId xmlns:a16="http://schemas.microsoft.com/office/drawing/2014/main" id="{B03F87C3-48C6-7D4B-AD11-7F66D595967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83768" y="2270228"/>
                    <a:ext cx="288032" cy="0"/>
                  </a:xfrm>
                  <a:prstGeom prst="line">
                    <a:avLst/>
                  </a:prstGeom>
                  <a:ln>
                    <a:prstDash val="sys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2" name="직선 연결선[R] 231">
                    <a:extLst>
                      <a:ext uri="{FF2B5EF4-FFF2-40B4-BE49-F238E27FC236}">
                        <a16:creationId xmlns:a16="http://schemas.microsoft.com/office/drawing/2014/main" id="{B04FC89A-AB37-FC40-A3C3-B5E4CF56D83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83763" y="2559605"/>
                    <a:ext cx="288032" cy="0"/>
                  </a:xfrm>
                  <a:prstGeom prst="line">
                    <a:avLst/>
                  </a:prstGeom>
                  <a:ln>
                    <a:prstDash val="sys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3" name="직선 연결선[R] 232">
                    <a:extLst>
                      <a:ext uri="{FF2B5EF4-FFF2-40B4-BE49-F238E27FC236}">
                        <a16:creationId xmlns:a16="http://schemas.microsoft.com/office/drawing/2014/main" id="{E470D20E-59DE-7E4E-87F0-B0035BA12AE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96033" y="2854393"/>
                    <a:ext cx="288032" cy="0"/>
                  </a:xfrm>
                  <a:prstGeom prst="line">
                    <a:avLst/>
                  </a:prstGeom>
                  <a:ln>
                    <a:prstDash val="sys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4" name="직선 연결선[R] 233">
                    <a:extLst>
                      <a:ext uri="{FF2B5EF4-FFF2-40B4-BE49-F238E27FC236}">
                        <a16:creationId xmlns:a16="http://schemas.microsoft.com/office/drawing/2014/main" id="{4F33250D-8540-6E4F-B125-ABD7F692E3A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79558" y="3197121"/>
                    <a:ext cx="288032" cy="0"/>
                  </a:xfrm>
                  <a:prstGeom prst="line">
                    <a:avLst/>
                  </a:prstGeom>
                  <a:ln>
                    <a:prstDash val="sys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226" name="직사각형 225">
                  <a:extLst>
                    <a:ext uri="{FF2B5EF4-FFF2-40B4-BE49-F238E27FC236}">
                      <a16:creationId xmlns:a16="http://schemas.microsoft.com/office/drawing/2014/main" id="{93AFAB55-FD28-554F-AA21-E53C87E4DC68}"/>
                    </a:ext>
                  </a:extLst>
                </p:cNvPr>
                <p:cNvSpPr/>
                <p:nvPr/>
              </p:nvSpPr>
              <p:spPr>
                <a:xfrm>
                  <a:off x="5623586" y="1121744"/>
                  <a:ext cx="442258" cy="2253219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</p:grpSp>
          <p:sp>
            <p:nvSpPr>
              <p:cNvPr id="224" name="TextBox 223">
                <a:extLst>
                  <a:ext uri="{FF2B5EF4-FFF2-40B4-BE49-F238E27FC236}">
                    <a16:creationId xmlns:a16="http://schemas.microsoft.com/office/drawing/2014/main" id="{ADA6BECC-BD18-2F4F-91CF-9174DEF3B90F}"/>
                  </a:ext>
                </a:extLst>
              </p:cNvPr>
              <p:cNvSpPr txBox="1"/>
              <p:nvPr/>
            </p:nvSpPr>
            <p:spPr>
              <a:xfrm>
                <a:off x="6761646" y="2939449"/>
                <a:ext cx="172819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R" sz="1400" b="1">
                    <a:latin typeface="NanumSquare" panose="020B0600000101010101" pitchFamily="34" charset="-127"/>
                    <a:ea typeface="NanumSquare" panose="020B0600000101010101" pitchFamily="34" charset="-127"/>
                  </a:rPr>
                  <a:t>hidden layer</a:t>
                </a:r>
                <a:endParaRPr kumimoji="1" lang="ko-KR" altLang="en-US" sz="1400" b="1">
                  <a:latin typeface="NanumSquare" panose="020B0600000101010101" pitchFamily="34" charset="-127"/>
                  <a:ea typeface="NanumSquare" panose="020B0600000101010101" pitchFamily="34" charset="-127"/>
                </a:endParaRPr>
              </a:p>
            </p:txBody>
          </p: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99" name="직사각형 198">
                  <a:extLst>
                    <a:ext uri="{FF2B5EF4-FFF2-40B4-BE49-F238E27FC236}">
                      <a16:creationId xmlns:a16="http://schemas.microsoft.com/office/drawing/2014/main" id="{7497B96E-C0BD-9244-8A65-B009436526AB}"/>
                    </a:ext>
                  </a:extLst>
                </p:cNvPr>
                <p:cNvSpPr/>
                <p:nvPr/>
              </p:nvSpPr>
              <p:spPr>
                <a:xfrm>
                  <a:off x="6535697" y="2318743"/>
                  <a:ext cx="675121" cy="538609"/>
                </a:xfrm>
                <a:prstGeom prst="rect">
                  <a:avLst/>
                </a:prstGeom>
                <a:noFill/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kumimoji="1" lang="en-US" altLang="ko-KR" b="1" i="1">
                              <a:latin typeface="Cambria Math" panose="02040503050406030204" pitchFamily="18" charset="0"/>
                            </a:rPr>
                            <m:t>𝒊𝒏</m:t>
                          </m:r>
                        </m:sub>
                      </m:sSub>
                    </m:oMath>
                  </a14:m>
                  <a:r>
                    <a:rPr lang="ko-KR" altLang="en-US" b="1"/>
                    <a:t> </a:t>
                  </a:r>
                  <a:endParaRPr lang="en-US" altLang="ko-KR" b="1"/>
                </a:p>
                <a:p>
                  <a:r>
                    <a:rPr lang="en-US" altLang="ko-KR" sz="1100" b="1">
                      <a:latin typeface="NanumSquare" panose="020B0600000101010101" pitchFamily="34" charset="-127"/>
                      <a:ea typeface="NanumSquare" panose="020B0600000101010101" pitchFamily="34" charset="-127"/>
                    </a:rPr>
                    <a:t>(7X3)</a:t>
                  </a:r>
                  <a:endParaRPr lang="ko-KR" altLang="en-US" sz="1100" b="1"/>
                </a:p>
              </p:txBody>
            </p:sp>
          </mc:Choice>
          <mc:Fallback>
            <p:sp>
              <p:nvSpPr>
                <p:cNvPr id="199" name="직사각형 198">
                  <a:extLst>
                    <a:ext uri="{FF2B5EF4-FFF2-40B4-BE49-F238E27FC236}">
                      <a16:creationId xmlns:a16="http://schemas.microsoft.com/office/drawing/2014/main" id="{7497B96E-C0BD-9244-8A65-B009436526A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35697" y="2318743"/>
                  <a:ext cx="675121" cy="538609"/>
                </a:xfrm>
                <a:prstGeom prst="rect">
                  <a:avLst/>
                </a:prstGeom>
                <a:blipFill>
                  <a:blip r:embed="rId4"/>
                  <a:stretch>
                    <a:fillRect b="-25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00" name="직사각형 199">
                  <a:extLst>
                    <a:ext uri="{FF2B5EF4-FFF2-40B4-BE49-F238E27FC236}">
                      <a16:creationId xmlns:a16="http://schemas.microsoft.com/office/drawing/2014/main" id="{3F83C805-73CA-E647-9FD3-F3AC40EB744B}"/>
                    </a:ext>
                  </a:extLst>
                </p:cNvPr>
                <p:cNvSpPr/>
                <p:nvPr/>
              </p:nvSpPr>
              <p:spPr>
                <a:xfrm>
                  <a:off x="6565257" y="996936"/>
                  <a:ext cx="675121" cy="538609"/>
                </a:xfrm>
                <a:prstGeom prst="rect">
                  <a:avLst/>
                </a:prstGeom>
                <a:noFill/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kumimoji="1" lang="en-US" altLang="ko-KR" b="1" i="1">
                              <a:latin typeface="Cambria Math" panose="02040503050406030204" pitchFamily="18" charset="0"/>
                            </a:rPr>
                            <m:t>𝒊𝒏</m:t>
                          </m:r>
                        </m:sub>
                      </m:sSub>
                    </m:oMath>
                  </a14:m>
                  <a:r>
                    <a:rPr lang="ko-KR" altLang="en-US" b="1"/>
                    <a:t> </a:t>
                  </a:r>
                  <a:endParaRPr lang="en-US" altLang="ko-KR" b="1"/>
                </a:p>
                <a:p>
                  <a:r>
                    <a:rPr lang="en-US" altLang="ko-KR" sz="1100" b="1">
                      <a:latin typeface="NanumSquare" panose="020B0600000101010101" pitchFamily="34" charset="-127"/>
                      <a:ea typeface="NanumSquare" panose="020B0600000101010101" pitchFamily="34" charset="-127"/>
                    </a:rPr>
                    <a:t>(7X3)</a:t>
                  </a:r>
                  <a:endParaRPr lang="ko-KR" altLang="en-US" sz="1100" b="1"/>
                </a:p>
              </p:txBody>
            </p:sp>
          </mc:Choice>
          <mc:Fallback>
            <p:sp>
              <p:nvSpPr>
                <p:cNvPr id="200" name="직사각형 199">
                  <a:extLst>
                    <a:ext uri="{FF2B5EF4-FFF2-40B4-BE49-F238E27FC236}">
                      <a16:creationId xmlns:a16="http://schemas.microsoft.com/office/drawing/2014/main" id="{3F83C805-73CA-E647-9FD3-F3AC40EB744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65257" y="996936"/>
                  <a:ext cx="675121" cy="538609"/>
                </a:xfrm>
                <a:prstGeom prst="rect">
                  <a:avLst/>
                </a:prstGeom>
                <a:blipFill>
                  <a:blip r:embed="rId5"/>
                  <a:stretch>
                    <a:fillRect b="-27778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01" name="직사각형 200">
                  <a:extLst>
                    <a:ext uri="{FF2B5EF4-FFF2-40B4-BE49-F238E27FC236}">
                      <a16:creationId xmlns:a16="http://schemas.microsoft.com/office/drawing/2014/main" id="{EEB6B913-35E4-9547-A134-1DF473AD5B9E}"/>
                    </a:ext>
                  </a:extLst>
                </p:cNvPr>
                <p:cNvSpPr/>
                <p:nvPr/>
              </p:nvSpPr>
              <p:spPr>
                <a:xfrm>
                  <a:off x="8360182" y="1375257"/>
                  <a:ext cx="780919" cy="538609"/>
                </a:xfrm>
                <a:prstGeom prst="rect">
                  <a:avLst/>
                </a:prstGeom>
                <a:noFill/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kumimoji="1" lang="en-US" altLang="ko-KR" b="1" i="1">
                              <a:latin typeface="Cambria Math" panose="02040503050406030204" pitchFamily="18" charset="0"/>
                            </a:rPr>
                            <m:t>𝒐𝒖𝒕</m:t>
                          </m:r>
                        </m:sub>
                      </m:sSub>
                    </m:oMath>
                  </a14:m>
                  <a:r>
                    <a:rPr lang="ko-KR" altLang="en-US" b="1"/>
                    <a:t> </a:t>
                  </a:r>
                  <a:endParaRPr lang="en-US" altLang="ko-KR" b="1"/>
                </a:p>
                <a:p>
                  <a:r>
                    <a:rPr lang="en-US" altLang="ko-KR" sz="1100" b="1">
                      <a:latin typeface="NanumSquare" panose="020B0600000101010101" pitchFamily="34" charset="-127"/>
                      <a:ea typeface="NanumSquare" panose="020B0600000101010101" pitchFamily="34" charset="-127"/>
                    </a:rPr>
                    <a:t>(3X7)</a:t>
                  </a:r>
                  <a:endParaRPr lang="ko-KR" altLang="en-US" sz="1100" b="1"/>
                </a:p>
              </p:txBody>
            </p:sp>
          </mc:Choice>
          <mc:Fallback>
            <p:sp>
              <p:nvSpPr>
                <p:cNvPr id="201" name="직사각형 200">
                  <a:extLst>
                    <a:ext uri="{FF2B5EF4-FFF2-40B4-BE49-F238E27FC236}">
                      <a16:creationId xmlns:a16="http://schemas.microsoft.com/office/drawing/2014/main" id="{EEB6B913-35E4-9547-A134-1DF473AD5B9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60182" y="1375257"/>
                  <a:ext cx="780919" cy="538609"/>
                </a:xfrm>
                <a:prstGeom prst="rect">
                  <a:avLst/>
                </a:prstGeom>
                <a:blipFill>
                  <a:blip r:embed="rId6"/>
                  <a:stretch>
                    <a:fillRect b="-27778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1645080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CBOW </a:t>
            </a:r>
            <a:r>
              <a:rPr lang="ko-KR" altLang="en-US" dirty="0"/>
              <a:t>모델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EE3BCBA-DAFA-4073-9158-B305124C38E2}" type="slidenum">
              <a:rPr lang="ko-KR" altLang="en-US" smtClean="0"/>
              <a:pPr/>
              <a:t>8</a:t>
            </a:fld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내용 개체 틀 2">
                <a:extLst>
                  <a:ext uri="{FF2B5EF4-FFF2-40B4-BE49-F238E27FC236}">
                    <a16:creationId xmlns:a16="http://schemas.microsoft.com/office/drawing/2014/main" id="{F9132B38-436D-0A49-95CE-FA642812CBD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79512" y="3153980"/>
                <a:ext cx="8784976" cy="3202443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800" b="0"/>
                  <a:t>(</a:t>
                </a:r>
                <a:r>
                  <a:rPr lang="ko-KR" altLang="en-US" sz="1800" b="0"/>
                  <a:t>예시 그림에서</a:t>
                </a:r>
                <a:r>
                  <a:rPr lang="en-US" altLang="ko-KR" sz="1800" b="0"/>
                  <a:t>) &lt;</a:t>
                </a:r>
                <a:r>
                  <a:rPr lang="ko-KR" altLang="en-US" sz="1800" b="0"/>
                  <a:t>입력층</a:t>
                </a:r>
                <a:r>
                  <a:rPr lang="en-US" altLang="ko-KR" sz="1800" b="0">
                    <a:sym typeface="Wingdings" pitchFamily="2" charset="2"/>
                  </a:rPr>
                  <a:t></a:t>
                </a:r>
                <a:r>
                  <a:rPr lang="ko-KR" altLang="en-US" sz="1800" b="0">
                    <a:sym typeface="Wingdings" pitchFamily="2" charset="2"/>
                  </a:rPr>
                  <a:t>은닉층</a:t>
                </a:r>
                <a:r>
                  <a:rPr lang="en-US" altLang="ko-KR" sz="1800" b="0"/>
                  <a:t>&gt;</a:t>
                </a:r>
                <a:r>
                  <a:rPr lang="ko-KR" altLang="en-US" sz="1800" b="0"/>
                  <a:t> 완전연결계층의 가중치 </a:t>
                </a:r>
                <a:r>
                  <a:rPr kumimoji="1" lang="en-US" altLang="ko-KR" sz="1800" b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1800" b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1" lang="en-US" altLang="ko-KR" sz="1800" b="0" i="0"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ko-KR" sz="1800" b="0" i="0">
                            <a:latin typeface="Cambria Math" panose="02040503050406030204" pitchFamily="18" charset="0"/>
                          </a:rPr>
                          <m:t>in</m:t>
                        </m:r>
                      </m:sub>
                    </m:sSub>
                  </m:oMath>
                </a14:m>
                <a:r>
                  <a:rPr kumimoji="1" lang="en-US" altLang="ko-KR" sz="1800" b="0"/>
                  <a:t> </a:t>
                </a:r>
                <a:r>
                  <a:rPr lang="ko-KR" altLang="en-US" sz="1800" b="0"/>
                  <a:t>은 </a:t>
                </a:r>
                <a:r>
                  <a:rPr lang="en-US" altLang="ko-KR" sz="1800" b="0"/>
                  <a:t>7X3 </a:t>
                </a:r>
                <a:r>
                  <a:rPr lang="ko-KR" altLang="en-US" sz="1800" b="0"/>
                  <a:t>행렬이며</a:t>
                </a:r>
                <a:r>
                  <a:rPr lang="en-US" altLang="ko-KR" sz="1800" b="0"/>
                  <a:t>, </a:t>
                </a:r>
                <a:r>
                  <a:rPr lang="ko-KR" altLang="en-US" sz="1800" b="0"/>
                  <a:t>이 가중치의 각 행이 해당 단어의 분산 표현이다</a:t>
                </a:r>
                <a:r>
                  <a:rPr lang="en-US" altLang="ko-KR" sz="1800" b="0"/>
                  <a:t>.</a:t>
                </a:r>
                <a:r>
                  <a:rPr lang="ko-KR" altLang="en-US" sz="1800" b="0"/>
                  <a:t> </a:t>
                </a:r>
                <a:endParaRPr lang="en-US" altLang="ko-KR" sz="1800" b="0"/>
              </a:p>
              <a:p>
                <a:pPr>
                  <a:lnSpc>
                    <a:spcPct val="150000"/>
                  </a:lnSpc>
                </a:pPr>
                <a:r>
                  <a:rPr lang="ko-KR" altLang="en-US" sz="1800"/>
                  <a:t>은닉층의 뉴런 수를 입력층의 뉴런 수보다 적게 하는 것이 중요하다</a:t>
                </a:r>
                <a:r>
                  <a:rPr lang="en-US" altLang="ko-KR" sz="1800"/>
                  <a:t>.</a:t>
                </a:r>
                <a:r>
                  <a:rPr lang="ko-KR" altLang="en-US" sz="1800" b="0"/>
                  <a:t> 이렇게 해야 은닉층에는 단어 예측에 필요한 정보만을 응축해서 담게 되며 결과적으로 밀집된 벡터 표현을 얻을 수 있다</a:t>
                </a:r>
                <a:r>
                  <a:rPr lang="en-US" altLang="ko-KR" sz="1800" b="0"/>
                  <a:t>.</a:t>
                </a:r>
              </a:p>
              <a:p>
                <a:pPr>
                  <a:lnSpc>
                    <a:spcPct val="150000"/>
                  </a:lnSpc>
                </a:pPr>
                <a:r>
                  <a:rPr lang="ko-KR" altLang="en-US" sz="1800" b="0"/>
                  <a:t>학습을 진행할수록 </a:t>
                </a:r>
                <a:r>
                  <a:rPr lang="ko-KR" altLang="en-US" sz="1800"/>
                  <a:t>맥락에서 출현하는 단어</a:t>
                </a:r>
                <a:r>
                  <a:rPr lang="en-US" altLang="ko-KR" sz="1800"/>
                  <a:t>(target)</a:t>
                </a:r>
                <a:r>
                  <a:rPr lang="ko-KR" altLang="en-US" sz="1800"/>
                  <a:t>를 잘 추측하는 방향으로 이 분산 표현들이 갱신</a:t>
                </a:r>
                <a:r>
                  <a:rPr lang="ko-KR" altLang="en-US" sz="1800" b="0"/>
                  <a:t>된다</a:t>
                </a:r>
                <a:r>
                  <a:rPr lang="en-US" altLang="ko-KR" sz="1800" b="0"/>
                  <a:t>.</a:t>
                </a:r>
                <a:r>
                  <a:rPr lang="ko-KR" altLang="en-US" sz="1800" b="0"/>
                  <a:t> </a:t>
                </a:r>
              </a:p>
            </p:txBody>
          </p:sp>
        </mc:Choice>
        <mc:Fallback>
          <p:sp>
            <p:nvSpPr>
              <p:cNvPr id="6" name="내용 개체 틀 2">
                <a:extLst>
                  <a:ext uri="{FF2B5EF4-FFF2-40B4-BE49-F238E27FC236}">
                    <a16:creationId xmlns:a16="http://schemas.microsoft.com/office/drawing/2014/main" id="{F9132B38-436D-0A49-95CE-FA642812CBD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9512" y="3153980"/>
                <a:ext cx="8784976" cy="3202443"/>
              </a:xfrm>
              <a:blipFill>
                <a:blip r:embed="rId3"/>
                <a:stretch>
                  <a:fillRect l="-289" r="-14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직사각형 8">
            <a:extLst>
              <a:ext uri="{FF2B5EF4-FFF2-40B4-BE49-F238E27FC236}">
                <a16:creationId xmlns:a16="http://schemas.microsoft.com/office/drawing/2014/main" id="{BBB73837-41FD-F146-9DF2-9E4B12E3FD9A}"/>
              </a:ext>
            </a:extLst>
          </p:cNvPr>
          <p:cNvSpPr/>
          <p:nvPr/>
        </p:nvSpPr>
        <p:spPr>
          <a:xfrm>
            <a:off x="6516216" y="978946"/>
            <a:ext cx="1908212" cy="203132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r"/>
            <a:r>
              <a:rPr lang="en-US" altLang="ko-KR">
                <a:latin typeface="NanumSquare" panose="020B0600000101010101" pitchFamily="34" charset="-127"/>
                <a:ea typeface="NanumSquare" panose="020B0600000101010101" pitchFamily="34" charset="-127"/>
              </a:rPr>
              <a:t>you - 0 0 0 </a:t>
            </a:r>
          </a:p>
          <a:p>
            <a:pPr algn="r"/>
            <a:r>
              <a:rPr lang="en-US" altLang="ko-KR">
                <a:latin typeface="NanumSquare" panose="020B0600000101010101" pitchFamily="34" charset="-127"/>
                <a:ea typeface="NanumSquare" panose="020B0600000101010101" pitchFamily="34" charset="-127"/>
              </a:rPr>
              <a:t>say - 0 0 0 </a:t>
            </a:r>
          </a:p>
          <a:p>
            <a:pPr algn="r"/>
            <a:r>
              <a:rPr lang="en-US" altLang="ko-KR">
                <a:latin typeface="NanumSquare" panose="020B0600000101010101" pitchFamily="34" charset="-127"/>
                <a:ea typeface="NanumSquare" panose="020B0600000101010101" pitchFamily="34" charset="-127"/>
              </a:rPr>
              <a:t>goodbye - 0 0 0 </a:t>
            </a:r>
          </a:p>
          <a:p>
            <a:pPr algn="r"/>
            <a:r>
              <a:rPr lang="en-US" altLang="ko-KR">
                <a:latin typeface="NanumSquare" panose="020B0600000101010101" pitchFamily="34" charset="-127"/>
                <a:ea typeface="NanumSquare" panose="020B0600000101010101" pitchFamily="34" charset="-127"/>
              </a:rPr>
              <a:t>and - 0 0 0 </a:t>
            </a:r>
          </a:p>
          <a:p>
            <a:pPr algn="r"/>
            <a:r>
              <a:rPr lang="en-US" altLang="ko-KR">
                <a:latin typeface="NanumSquare" panose="020B0600000101010101" pitchFamily="34" charset="-127"/>
                <a:ea typeface="NanumSquare" panose="020B0600000101010101" pitchFamily="34" charset="-127"/>
              </a:rPr>
              <a:t>I - 0 0 0 </a:t>
            </a:r>
          </a:p>
          <a:p>
            <a:pPr algn="r"/>
            <a:r>
              <a:rPr lang="en-US" altLang="ko-KR">
                <a:latin typeface="NanumSquare" panose="020B0600000101010101" pitchFamily="34" charset="-127"/>
                <a:ea typeface="NanumSquare" panose="020B0600000101010101" pitchFamily="34" charset="-127"/>
              </a:rPr>
              <a:t>hello - 0 0 0</a:t>
            </a:r>
          </a:p>
          <a:p>
            <a:pPr algn="r"/>
            <a:r>
              <a:rPr lang="en-US" altLang="ko-KR">
                <a:latin typeface="NanumSquare" panose="020B0600000101010101" pitchFamily="34" charset="-127"/>
                <a:ea typeface="NanumSquare" panose="020B0600000101010101" pitchFamily="34" charset="-127"/>
              </a:rPr>
              <a:t>. - 0 0 0</a:t>
            </a:r>
            <a:endParaRPr lang="ko-KR" altLang="en-US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897B1FB-6363-D345-B15B-F82087F2B006}"/>
                  </a:ext>
                </a:extLst>
              </p:cNvPr>
              <p:cNvSpPr txBox="1"/>
              <p:nvPr/>
            </p:nvSpPr>
            <p:spPr>
              <a:xfrm>
                <a:off x="5255192" y="2048729"/>
                <a:ext cx="136815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kumimoji="1" lang="en-US" altLang="ko-KR" b="1" i="1">
                            <a:latin typeface="Cambria Math" panose="02040503050406030204" pitchFamily="18" charset="0"/>
                          </a:rPr>
                          <m:t>𝒊𝒏</m:t>
                        </m:r>
                      </m:sub>
                    </m:sSub>
                  </m:oMath>
                </a14:m>
                <a:r>
                  <a:rPr kumimoji="1" lang="en-US" altLang="ko-KR" b="1">
                    <a:latin typeface="NanumSquare" panose="020B0600000101010101" pitchFamily="34" charset="-127"/>
                    <a:ea typeface="NanumSquare" panose="020B0600000101010101" pitchFamily="34" charset="-127"/>
                  </a:rPr>
                  <a:t> (7X3)</a:t>
                </a:r>
                <a:endParaRPr kumimoji="1" lang="ko-KR" altLang="en-US" b="1">
                  <a:latin typeface="NanumSquare" panose="020B0600000101010101" pitchFamily="34" charset="-127"/>
                  <a:ea typeface="NanumSquare" panose="020B0600000101010101" pitchFamily="34" charset="-127"/>
                </a:endParaRP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897B1FB-6363-D345-B15B-F82087F2B0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5192" y="2048729"/>
                <a:ext cx="1368152" cy="369332"/>
              </a:xfrm>
              <a:prstGeom prst="rect">
                <a:avLst/>
              </a:prstGeom>
              <a:blipFill>
                <a:blip r:embed="rId4"/>
                <a:stretch>
                  <a:fillRect t="-333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오른쪽 화살표[R] 15">
            <a:extLst>
              <a:ext uri="{FF2B5EF4-FFF2-40B4-BE49-F238E27FC236}">
                <a16:creationId xmlns:a16="http://schemas.microsoft.com/office/drawing/2014/main" id="{10F9EE3D-E0FC-6A45-8CFD-02E632BF2C43}"/>
              </a:ext>
            </a:extLst>
          </p:cNvPr>
          <p:cNvSpPr/>
          <p:nvPr/>
        </p:nvSpPr>
        <p:spPr>
          <a:xfrm>
            <a:off x="2421361" y="2416240"/>
            <a:ext cx="3960440" cy="184667"/>
          </a:xfrm>
          <a:prstGeom prst="rightArrow">
            <a:avLst/>
          </a:prstGeom>
          <a:solidFill>
            <a:srgbClr val="F579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289" name="그림 288">
            <a:extLst>
              <a:ext uri="{FF2B5EF4-FFF2-40B4-BE49-F238E27FC236}">
                <a16:creationId xmlns:a16="http://schemas.microsoft.com/office/drawing/2014/main" id="{6FD445E1-7ACD-F64C-AF89-53C049B817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6217" y="917797"/>
            <a:ext cx="3502592" cy="2153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841960"/>
      </p:ext>
    </p:extLst>
  </p:cSld>
  <p:clrMapOvr>
    <a:masterClrMapping/>
  </p:clrMapOvr>
</p:sld>
</file>

<file path=ppt/theme/theme1.xml><?xml version="1.0" encoding="utf-8"?>
<a:theme xmlns:a="http://schemas.openxmlformats.org/drawingml/2006/main" name="HIL">
  <a:themeElements>
    <a:clrScheme name="사용자 지정 1">
      <a:dk1>
        <a:sysClr val="windowText" lastClr="000000"/>
      </a:dk1>
      <a:lt1>
        <a:sysClr val="window" lastClr="FFFFFF"/>
      </a:lt1>
      <a:dk2>
        <a:srgbClr val="0000FF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HIL</Template>
  <TotalTime>78174</TotalTime>
  <Words>1339</Words>
  <Application>Microsoft Macintosh PowerPoint</Application>
  <PresentationFormat>화면 슬라이드 쇼(4:3)</PresentationFormat>
  <Paragraphs>339</Paragraphs>
  <Slides>26</Slides>
  <Notes>23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2" baseType="lpstr">
      <vt:lpstr>맑은 고딕</vt:lpstr>
      <vt:lpstr>NanumSquare</vt:lpstr>
      <vt:lpstr>Arial</vt:lpstr>
      <vt:lpstr>Cambria Math</vt:lpstr>
      <vt:lpstr>Wingdings</vt:lpstr>
      <vt:lpstr>HIL</vt:lpstr>
      <vt:lpstr>밑바닥부터 시작하는 딥러닝 2 &lt; Chapter 3 Word2vec &gt; 발제 자료</vt:lpstr>
      <vt:lpstr>통계 기반 기법 vs. 추론 기반 기법</vt:lpstr>
      <vt:lpstr>추론 기반 기법이란?</vt:lpstr>
      <vt:lpstr>신경망에서의 단어 처리</vt:lpstr>
      <vt:lpstr>추론 기반 기법과 신경망</vt:lpstr>
      <vt:lpstr>CBOW 모델</vt:lpstr>
      <vt:lpstr>CBOW 모델</vt:lpstr>
      <vt:lpstr>CBOW 모델</vt:lpstr>
      <vt:lpstr>CBOW 모델</vt:lpstr>
      <vt:lpstr>CBOW 모델의 추론 처리</vt:lpstr>
      <vt:lpstr>CBOW 모델의 학습</vt:lpstr>
      <vt:lpstr>W_in vs. W_out</vt:lpstr>
      <vt:lpstr>학습 데이터 준비</vt:lpstr>
      <vt:lpstr>학습 데이터 준비</vt:lpstr>
      <vt:lpstr>학습 데이터 준비</vt:lpstr>
      <vt:lpstr>학습 데이터 준비</vt:lpstr>
      <vt:lpstr>CBOW 모델 구현</vt:lpstr>
      <vt:lpstr>CBOW 모델 구현</vt:lpstr>
      <vt:lpstr>CBOW 모델 학습</vt:lpstr>
      <vt:lpstr>CBOW 모델 학습</vt:lpstr>
      <vt:lpstr>skip-gram 모델</vt:lpstr>
      <vt:lpstr>CBOW &lt; skip-gram</vt:lpstr>
      <vt:lpstr>CBOW vs. skip-gram</vt:lpstr>
      <vt:lpstr>통계 기반 vs. 추론 기반</vt:lpstr>
      <vt:lpstr>통계 기반 기법 vs. 추론 기반 기법</vt:lpstr>
      <vt:lpstr>Q &amp; A Thank you!</vt:lpstr>
    </vt:vector>
  </TitlesOfParts>
  <Company>HIL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Report for lab meeting</dc:title>
  <dc:creator>Doo Hwa Hong</dc:creator>
  <cp:lastModifiedBy>KimWooJeong</cp:lastModifiedBy>
  <cp:revision>2474</cp:revision>
  <cp:lastPrinted>2019-07-23T10:46:37Z</cp:lastPrinted>
  <dcterms:created xsi:type="dcterms:W3CDTF">2012-08-30T16:26:44Z</dcterms:created>
  <dcterms:modified xsi:type="dcterms:W3CDTF">2020-01-18T03:40:14Z</dcterms:modified>
</cp:coreProperties>
</file>